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8"/>
  </p:notesMasterIdLst>
  <p:sldIdLst>
    <p:sldId id="263" r:id="rId3"/>
    <p:sldId id="266" r:id="rId4"/>
    <p:sldId id="265" r:id="rId5"/>
    <p:sldId id="260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771D"/>
    <a:srgbClr val="412460"/>
    <a:srgbClr val="007989"/>
    <a:srgbClr val="7AC143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98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D309B-C417-41ED-94F3-E343F2ADDD3A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ECDCD-DF30-4F88-B592-DB5C20B65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644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ECDCD-DF30-4F88-B592-DB5C20B6559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631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ECDCD-DF30-4F88-B592-DB5C20B6559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631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ECDCD-DF30-4F88-B592-DB5C20B6559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631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66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95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285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941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548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633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626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021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60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290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906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669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857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3126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18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37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74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3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61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65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825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401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5652120" y="6525344"/>
            <a:ext cx="14808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rgbClr val="412460"/>
                </a:solidFill>
              </a:rPr>
              <a:t>Dealing with feelings</a:t>
            </a:r>
            <a:endParaRPr lang="en-GB" sz="1200" dirty="0">
              <a:solidFill>
                <a:srgbClr val="41246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401689"/>
            <a:ext cx="5889246" cy="167044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104" y="6021288"/>
            <a:ext cx="2143424" cy="90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97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124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dirty="0">
              <a:latin typeface="Samaritans" panose="02000000000000000000" pitchFamily="2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907704" y="3144411"/>
            <a:ext cx="441659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DEALING</a:t>
            </a:r>
            <a:r>
              <a:rPr lang="en-GB" sz="4800" baseline="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 WITH </a:t>
            </a:r>
            <a:br>
              <a:rPr lang="en-GB" sz="4800" baseline="0" dirty="0" smtClean="0">
                <a:solidFill>
                  <a:schemeClr val="bg1"/>
                </a:solidFill>
                <a:latin typeface="Samaritans" panose="02000000000000000000" pitchFamily="2" charset="0"/>
              </a:rPr>
            </a:br>
            <a:r>
              <a:rPr lang="en-GB" sz="4800" baseline="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FEELINGS</a:t>
            </a:r>
            <a:endParaRPr lang="en-GB" sz="4800" dirty="0" smtClean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991191"/>
            <a:ext cx="2093644" cy="6441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584" y="260648"/>
            <a:ext cx="5615772" cy="1669489"/>
          </a:xfrm>
          <a:prstGeom prst="rect">
            <a:avLst/>
          </a:prstGeom>
        </p:spPr>
      </p:pic>
      <p:pic>
        <p:nvPicPr>
          <p:cNvPr id="1026" name="Picture 2" descr="\\Samfil02\Samaritans\Fundraising &amp; Communications\Communications\Design Work\NEW DESIGN WORK\BRANDING\Illustrations\Illustrations for WORD 2013\PNGs for WORD templates\speech bubble_orange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44411"/>
            <a:ext cx="1143436" cy="86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387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726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332656"/>
            <a:ext cx="1670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LET IT OUT</a:t>
            </a:r>
            <a:endParaRPr lang="en-GB" sz="24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344" y="908720"/>
            <a:ext cx="8709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412460"/>
                </a:solidFill>
              </a:rPr>
              <a:t>Feelings</a:t>
            </a:r>
            <a:endParaRPr lang="en-GB" sz="1600" b="1" dirty="0">
              <a:solidFill>
                <a:srgbClr val="4124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1629955"/>
            <a:ext cx="15121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E0771D"/>
                </a:solidFill>
              </a:rPr>
              <a:t>Afraid</a:t>
            </a:r>
          </a:p>
          <a:p>
            <a:r>
              <a:rPr lang="en-GB" dirty="0">
                <a:solidFill>
                  <a:srgbClr val="E0771D"/>
                </a:solidFill>
              </a:rPr>
              <a:t>Agony</a:t>
            </a:r>
          </a:p>
          <a:p>
            <a:r>
              <a:rPr lang="en-GB" dirty="0">
                <a:solidFill>
                  <a:srgbClr val="E0771D"/>
                </a:solidFill>
              </a:rPr>
              <a:t>Alienated </a:t>
            </a:r>
          </a:p>
          <a:p>
            <a:r>
              <a:rPr lang="en-GB" dirty="0">
                <a:solidFill>
                  <a:srgbClr val="E0771D"/>
                </a:solidFill>
              </a:rPr>
              <a:t>Amazed</a:t>
            </a:r>
          </a:p>
          <a:p>
            <a:r>
              <a:rPr lang="en-GB" dirty="0">
                <a:solidFill>
                  <a:srgbClr val="E0771D"/>
                </a:solidFill>
              </a:rPr>
              <a:t>Angry</a:t>
            </a:r>
          </a:p>
          <a:p>
            <a:r>
              <a:rPr lang="en-GB" dirty="0">
                <a:solidFill>
                  <a:srgbClr val="E0771D"/>
                </a:solidFill>
              </a:rPr>
              <a:t>Annoyed</a:t>
            </a:r>
          </a:p>
          <a:p>
            <a:r>
              <a:rPr lang="en-GB" dirty="0">
                <a:solidFill>
                  <a:srgbClr val="E0771D"/>
                </a:solidFill>
              </a:rPr>
              <a:t>Anxious</a:t>
            </a:r>
          </a:p>
          <a:p>
            <a:r>
              <a:rPr lang="en-GB" dirty="0">
                <a:solidFill>
                  <a:srgbClr val="E0771D"/>
                </a:solidFill>
              </a:rPr>
              <a:t>Apprehensive</a:t>
            </a:r>
          </a:p>
          <a:p>
            <a:r>
              <a:rPr lang="en-GB" dirty="0">
                <a:solidFill>
                  <a:srgbClr val="E0771D"/>
                </a:solidFill>
              </a:rPr>
              <a:t>Ashamed</a:t>
            </a:r>
          </a:p>
          <a:p>
            <a:r>
              <a:rPr lang="en-GB" dirty="0" smtClean="0">
                <a:solidFill>
                  <a:srgbClr val="E0771D"/>
                </a:solidFill>
              </a:rPr>
              <a:t>Astonished</a:t>
            </a:r>
          </a:p>
          <a:p>
            <a:r>
              <a:rPr lang="en-GB" dirty="0">
                <a:solidFill>
                  <a:srgbClr val="E0771D"/>
                </a:solidFill>
              </a:rPr>
              <a:t>Bitter</a:t>
            </a:r>
          </a:p>
          <a:p>
            <a:r>
              <a:rPr lang="en-GB" dirty="0">
                <a:solidFill>
                  <a:srgbClr val="E0771D"/>
                </a:solidFill>
              </a:rPr>
              <a:t>Blissful</a:t>
            </a:r>
          </a:p>
          <a:p>
            <a:r>
              <a:rPr lang="en-GB" dirty="0">
                <a:solidFill>
                  <a:srgbClr val="E0771D"/>
                </a:solidFill>
              </a:rPr>
              <a:t>Confused</a:t>
            </a:r>
          </a:p>
          <a:p>
            <a:r>
              <a:rPr lang="en-GB" dirty="0">
                <a:solidFill>
                  <a:srgbClr val="E0771D"/>
                </a:solidFill>
              </a:rPr>
              <a:t>Content</a:t>
            </a:r>
          </a:p>
          <a:p>
            <a:r>
              <a:rPr lang="en-GB" dirty="0" smtClean="0">
                <a:solidFill>
                  <a:srgbClr val="E0771D"/>
                </a:solidFill>
              </a:rPr>
              <a:t>Despairing</a:t>
            </a:r>
            <a:endParaRPr lang="en-GB" dirty="0">
              <a:solidFill>
                <a:srgbClr val="E0771D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76056" y="1629955"/>
            <a:ext cx="1565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E0771D"/>
                </a:solidFill>
              </a:rPr>
              <a:t>Hopeful</a:t>
            </a:r>
            <a:endParaRPr lang="en-GB" dirty="0">
              <a:solidFill>
                <a:srgbClr val="E0771D"/>
              </a:solidFill>
            </a:endParaRPr>
          </a:p>
          <a:p>
            <a:r>
              <a:rPr lang="en-GB" dirty="0">
                <a:solidFill>
                  <a:srgbClr val="E0771D"/>
                </a:solidFill>
              </a:rPr>
              <a:t>Horrified</a:t>
            </a:r>
          </a:p>
          <a:p>
            <a:r>
              <a:rPr lang="en-GB" dirty="0">
                <a:solidFill>
                  <a:srgbClr val="E0771D"/>
                </a:solidFill>
              </a:rPr>
              <a:t>Hostile</a:t>
            </a:r>
          </a:p>
          <a:p>
            <a:r>
              <a:rPr lang="en-GB" dirty="0">
                <a:solidFill>
                  <a:srgbClr val="E0771D"/>
                </a:solidFill>
              </a:rPr>
              <a:t>Humiliated</a:t>
            </a:r>
          </a:p>
          <a:p>
            <a:r>
              <a:rPr lang="en-GB" dirty="0">
                <a:solidFill>
                  <a:srgbClr val="E0771D"/>
                </a:solidFill>
              </a:rPr>
              <a:t>Hurt</a:t>
            </a:r>
          </a:p>
          <a:p>
            <a:r>
              <a:rPr lang="en-GB" dirty="0">
                <a:solidFill>
                  <a:srgbClr val="E0771D"/>
                </a:solidFill>
              </a:rPr>
              <a:t>Hysterical</a:t>
            </a:r>
          </a:p>
          <a:p>
            <a:r>
              <a:rPr lang="en-GB" dirty="0">
                <a:solidFill>
                  <a:srgbClr val="E0771D"/>
                </a:solidFill>
              </a:rPr>
              <a:t>Insulted</a:t>
            </a:r>
          </a:p>
          <a:p>
            <a:r>
              <a:rPr lang="en-GB" dirty="0">
                <a:solidFill>
                  <a:srgbClr val="E0771D"/>
                </a:solidFill>
              </a:rPr>
              <a:t>Irritated</a:t>
            </a:r>
          </a:p>
          <a:p>
            <a:r>
              <a:rPr lang="en-GB" dirty="0">
                <a:solidFill>
                  <a:srgbClr val="E0771D"/>
                </a:solidFill>
              </a:rPr>
              <a:t>Jealous</a:t>
            </a:r>
          </a:p>
          <a:p>
            <a:r>
              <a:rPr lang="en-GB" dirty="0" smtClean="0">
                <a:solidFill>
                  <a:srgbClr val="E0771D"/>
                </a:solidFill>
              </a:rPr>
              <a:t>Joy</a:t>
            </a:r>
          </a:p>
          <a:p>
            <a:r>
              <a:rPr lang="en-GB" dirty="0">
                <a:solidFill>
                  <a:srgbClr val="E0771D"/>
                </a:solidFill>
              </a:rPr>
              <a:t>Lonely</a:t>
            </a:r>
          </a:p>
          <a:p>
            <a:r>
              <a:rPr lang="en-GB" dirty="0">
                <a:solidFill>
                  <a:srgbClr val="E0771D"/>
                </a:solidFill>
              </a:rPr>
              <a:t>Neglected</a:t>
            </a:r>
          </a:p>
          <a:p>
            <a:r>
              <a:rPr lang="en-GB" dirty="0">
                <a:solidFill>
                  <a:srgbClr val="E0771D"/>
                </a:solidFill>
              </a:rPr>
              <a:t>Nervous</a:t>
            </a:r>
          </a:p>
          <a:p>
            <a:r>
              <a:rPr lang="en-GB" dirty="0">
                <a:solidFill>
                  <a:srgbClr val="E0771D"/>
                </a:solidFill>
              </a:rPr>
              <a:t>Optimistic</a:t>
            </a:r>
          </a:p>
          <a:p>
            <a:r>
              <a:rPr lang="en-GB" dirty="0" smtClean="0">
                <a:solidFill>
                  <a:srgbClr val="E0771D"/>
                </a:solidFill>
              </a:rPr>
              <a:t>Panic</a:t>
            </a:r>
            <a:endParaRPr lang="en-GB" dirty="0">
              <a:solidFill>
                <a:srgbClr val="E0771D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36296" y="1628800"/>
            <a:ext cx="21602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E0771D"/>
                </a:solidFill>
              </a:rPr>
              <a:t>Passionate</a:t>
            </a:r>
            <a:endParaRPr lang="en-GB" dirty="0">
              <a:solidFill>
                <a:srgbClr val="E0771D"/>
              </a:solidFill>
            </a:endParaRPr>
          </a:p>
          <a:p>
            <a:r>
              <a:rPr lang="en-GB" dirty="0">
                <a:solidFill>
                  <a:srgbClr val="E0771D"/>
                </a:solidFill>
              </a:rPr>
              <a:t>Proud</a:t>
            </a:r>
          </a:p>
          <a:p>
            <a:r>
              <a:rPr lang="en-GB" dirty="0">
                <a:solidFill>
                  <a:srgbClr val="E0771D"/>
                </a:solidFill>
              </a:rPr>
              <a:t>Regretful</a:t>
            </a:r>
          </a:p>
          <a:p>
            <a:r>
              <a:rPr lang="en-GB" dirty="0">
                <a:solidFill>
                  <a:srgbClr val="E0771D"/>
                </a:solidFill>
              </a:rPr>
              <a:t>Rejected</a:t>
            </a:r>
          </a:p>
          <a:p>
            <a:r>
              <a:rPr lang="en-GB" dirty="0">
                <a:solidFill>
                  <a:srgbClr val="E0771D"/>
                </a:solidFill>
              </a:rPr>
              <a:t>Relief</a:t>
            </a:r>
          </a:p>
          <a:p>
            <a:r>
              <a:rPr lang="en-GB" dirty="0">
                <a:solidFill>
                  <a:srgbClr val="E0771D"/>
                </a:solidFill>
              </a:rPr>
              <a:t>Scared</a:t>
            </a:r>
          </a:p>
          <a:p>
            <a:r>
              <a:rPr lang="en-GB" dirty="0">
                <a:solidFill>
                  <a:srgbClr val="E0771D"/>
                </a:solidFill>
              </a:rPr>
              <a:t>Shocked</a:t>
            </a:r>
          </a:p>
          <a:p>
            <a:r>
              <a:rPr lang="en-GB" dirty="0">
                <a:solidFill>
                  <a:srgbClr val="E0771D"/>
                </a:solidFill>
              </a:rPr>
              <a:t>Spiteful</a:t>
            </a:r>
          </a:p>
          <a:p>
            <a:r>
              <a:rPr lang="en-GB" dirty="0">
                <a:solidFill>
                  <a:srgbClr val="E0771D"/>
                </a:solidFill>
              </a:rPr>
              <a:t>Surprised</a:t>
            </a:r>
          </a:p>
          <a:p>
            <a:r>
              <a:rPr lang="en-GB" dirty="0">
                <a:solidFill>
                  <a:srgbClr val="E0771D"/>
                </a:solidFill>
              </a:rPr>
              <a:t>Tense</a:t>
            </a:r>
          </a:p>
          <a:p>
            <a:r>
              <a:rPr lang="en-GB" dirty="0">
                <a:solidFill>
                  <a:srgbClr val="E0771D"/>
                </a:solidFill>
              </a:rPr>
              <a:t>Terrified</a:t>
            </a:r>
          </a:p>
          <a:p>
            <a:r>
              <a:rPr lang="en-GB" dirty="0">
                <a:solidFill>
                  <a:srgbClr val="E0771D"/>
                </a:solidFill>
              </a:rPr>
              <a:t>Thrilled</a:t>
            </a:r>
          </a:p>
          <a:p>
            <a:r>
              <a:rPr lang="en-GB" dirty="0">
                <a:solidFill>
                  <a:srgbClr val="E0771D"/>
                </a:solidFill>
              </a:rPr>
              <a:t>Tormented</a:t>
            </a:r>
          </a:p>
          <a:p>
            <a:r>
              <a:rPr lang="en-GB" dirty="0">
                <a:solidFill>
                  <a:srgbClr val="E0771D"/>
                </a:solidFill>
              </a:rPr>
              <a:t>Worried</a:t>
            </a:r>
          </a:p>
        </p:txBody>
      </p:sp>
      <p:sp>
        <p:nvSpPr>
          <p:cNvPr id="8" name="Rectangle 7"/>
          <p:cNvSpPr/>
          <p:nvPr/>
        </p:nvSpPr>
        <p:spPr>
          <a:xfrm>
            <a:off x="2915816" y="1629955"/>
            <a:ext cx="1800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E0771D"/>
                </a:solidFill>
              </a:rPr>
              <a:t>Disappointed</a:t>
            </a:r>
          </a:p>
          <a:p>
            <a:r>
              <a:rPr lang="en-GB" dirty="0">
                <a:solidFill>
                  <a:srgbClr val="E0771D"/>
                </a:solidFill>
              </a:rPr>
              <a:t>Disgusted</a:t>
            </a:r>
          </a:p>
          <a:p>
            <a:r>
              <a:rPr lang="en-GB" dirty="0">
                <a:solidFill>
                  <a:srgbClr val="E0771D"/>
                </a:solidFill>
              </a:rPr>
              <a:t>Dismayed</a:t>
            </a:r>
          </a:p>
          <a:p>
            <a:r>
              <a:rPr lang="en-GB" dirty="0">
                <a:solidFill>
                  <a:srgbClr val="E0771D"/>
                </a:solidFill>
              </a:rPr>
              <a:t>Eager</a:t>
            </a:r>
          </a:p>
          <a:p>
            <a:r>
              <a:rPr lang="en-GB" dirty="0" smtClean="0">
                <a:solidFill>
                  <a:srgbClr val="E0771D"/>
                </a:solidFill>
              </a:rPr>
              <a:t>Ecstatic</a:t>
            </a:r>
          </a:p>
          <a:p>
            <a:r>
              <a:rPr lang="en-GB" dirty="0">
                <a:solidFill>
                  <a:srgbClr val="E0771D"/>
                </a:solidFill>
              </a:rPr>
              <a:t>Embarrassed</a:t>
            </a:r>
          </a:p>
          <a:p>
            <a:r>
              <a:rPr lang="en-GB" dirty="0">
                <a:solidFill>
                  <a:srgbClr val="E0771D"/>
                </a:solidFill>
              </a:rPr>
              <a:t>Enraged</a:t>
            </a:r>
          </a:p>
          <a:p>
            <a:r>
              <a:rPr lang="en-GB" dirty="0">
                <a:solidFill>
                  <a:srgbClr val="E0771D"/>
                </a:solidFill>
              </a:rPr>
              <a:t>Envious</a:t>
            </a:r>
          </a:p>
          <a:p>
            <a:r>
              <a:rPr lang="en-GB" dirty="0">
                <a:solidFill>
                  <a:srgbClr val="E0771D"/>
                </a:solidFill>
              </a:rPr>
              <a:t>Exasperated</a:t>
            </a:r>
          </a:p>
          <a:p>
            <a:r>
              <a:rPr lang="en-GB" dirty="0">
                <a:solidFill>
                  <a:srgbClr val="E0771D"/>
                </a:solidFill>
              </a:rPr>
              <a:t>Excited</a:t>
            </a:r>
          </a:p>
          <a:p>
            <a:r>
              <a:rPr lang="en-GB" dirty="0">
                <a:solidFill>
                  <a:srgbClr val="E0771D"/>
                </a:solidFill>
              </a:rPr>
              <a:t>Fearful</a:t>
            </a:r>
          </a:p>
          <a:p>
            <a:r>
              <a:rPr lang="en-GB" dirty="0">
                <a:solidFill>
                  <a:srgbClr val="E0771D"/>
                </a:solidFill>
              </a:rPr>
              <a:t>Frustrated</a:t>
            </a:r>
          </a:p>
          <a:p>
            <a:r>
              <a:rPr lang="en-GB" dirty="0">
                <a:solidFill>
                  <a:srgbClr val="E0771D"/>
                </a:solidFill>
              </a:rPr>
              <a:t>Furious</a:t>
            </a:r>
          </a:p>
          <a:p>
            <a:r>
              <a:rPr lang="en-GB" dirty="0">
                <a:solidFill>
                  <a:srgbClr val="E0771D"/>
                </a:solidFill>
              </a:rPr>
              <a:t>Grumpy</a:t>
            </a:r>
          </a:p>
          <a:p>
            <a:r>
              <a:rPr lang="en-GB" dirty="0" smtClean="0">
                <a:solidFill>
                  <a:srgbClr val="E0771D"/>
                </a:solidFill>
              </a:rPr>
              <a:t>Guilty</a:t>
            </a:r>
            <a:endParaRPr lang="en-GB" dirty="0">
              <a:solidFill>
                <a:srgbClr val="E077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10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332656"/>
            <a:ext cx="1670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LET IT OUT</a:t>
            </a:r>
            <a:endParaRPr lang="en-GB" sz="24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344" y="908720"/>
            <a:ext cx="1492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412460"/>
                </a:solidFill>
              </a:rPr>
              <a:t>Poem structure</a:t>
            </a:r>
            <a:endParaRPr lang="en-GB" sz="1600" b="1" dirty="0">
              <a:solidFill>
                <a:srgbClr val="4124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92088" y="1538887"/>
            <a:ext cx="565212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rgbClr val="E0771D"/>
                </a:solidFill>
              </a:rPr>
              <a:t>I </a:t>
            </a:r>
            <a:r>
              <a:rPr lang="en-GB" sz="2000" dirty="0">
                <a:solidFill>
                  <a:srgbClr val="E0771D"/>
                </a:solidFill>
              </a:rPr>
              <a:t>found the seeds of…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E0771D"/>
                </a:solidFill>
              </a:rPr>
              <a:t>I planted them…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E0771D"/>
                </a:solidFill>
              </a:rPr>
              <a:t>I watered them with…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E0771D"/>
                </a:solidFill>
              </a:rPr>
              <a:t>Until the tree grew…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E0771D"/>
                </a:solidFill>
              </a:rPr>
              <a:t>And in its highest branches there grew…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E0771D"/>
                </a:solidFill>
              </a:rPr>
              <a:t>At night the wind in the tree was the sound of...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E0771D"/>
                </a:solidFill>
              </a:rPr>
              <a:t>And I knew this poisonous tree was mine.</a:t>
            </a:r>
          </a:p>
        </p:txBody>
      </p:sp>
    </p:spTree>
    <p:extLst>
      <p:ext uri="{BB962C8B-B14F-4D97-AF65-F5344CB8AC3E}">
        <p14:creationId xmlns:p14="http://schemas.microsoft.com/office/powerpoint/2010/main" val="387810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332656"/>
            <a:ext cx="1670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LET IT OUT</a:t>
            </a:r>
            <a:endParaRPr lang="en-GB" sz="24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344" y="908720"/>
            <a:ext cx="2019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412460"/>
                </a:solidFill>
              </a:rPr>
              <a:t>Poem – A Poison Tree</a:t>
            </a:r>
            <a:endParaRPr lang="en-GB" sz="1600" b="1" dirty="0">
              <a:solidFill>
                <a:srgbClr val="4124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68152" y="1519039"/>
            <a:ext cx="56521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E0771D"/>
                </a:solidFill>
              </a:rPr>
              <a:t>I </a:t>
            </a:r>
            <a:r>
              <a:rPr lang="en-GB" dirty="0">
                <a:solidFill>
                  <a:srgbClr val="E0771D"/>
                </a:solidFill>
              </a:rPr>
              <a:t>was angry with my friend:</a:t>
            </a:r>
          </a:p>
          <a:p>
            <a:r>
              <a:rPr lang="en-GB" dirty="0">
                <a:solidFill>
                  <a:srgbClr val="E0771D"/>
                </a:solidFill>
              </a:rPr>
              <a:t>I told my wrath, my wrath did end.</a:t>
            </a:r>
          </a:p>
          <a:p>
            <a:r>
              <a:rPr lang="en-GB" dirty="0">
                <a:solidFill>
                  <a:srgbClr val="E0771D"/>
                </a:solidFill>
              </a:rPr>
              <a:t>I was angry with my foe;</a:t>
            </a:r>
          </a:p>
          <a:p>
            <a:r>
              <a:rPr lang="en-GB" dirty="0">
                <a:solidFill>
                  <a:srgbClr val="E0771D"/>
                </a:solidFill>
              </a:rPr>
              <a:t>I told it not, my wrath did grow.</a:t>
            </a:r>
          </a:p>
          <a:p>
            <a:r>
              <a:rPr lang="en-GB" dirty="0">
                <a:solidFill>
                  <a:srgbClr val="E0771D"/>
                </a:solidFill>
              </a:rPr>
              <a:t>And I </a:t>
            </a:r>
            <a:r>
              <a:rPr lang="en-GB" dirty="0" err="1">
                <a:solidFill>
                  <a:srgbClr val="E0771D"/>
                </a:solidFill>
              </a:rPr>
              <a:t>water’d</a:t>
            </a:r>
            <a:r>
              <a:rPr lang="en-GB" dirty="0">
                <a:solidFill>
                  <a:srgbClr val="E0771D"/>
                </a:solidFill>
              </a:rPr>
              <a:t> it in fears,</a:t>
            </a:r>
          </a:p>
          <a:p>
            <a:r>
              <a:rPr lang="en-GB" dirty="0">
                <a:solidFill>
                  <a:srgbClr val="E0771D"/>
                </a:solidFill>
              </a:rPr>
              <a:t>Night and morning with my tears;</a:t>
            </a:r>
          </a:p>
          <a:p>
            <a:r>
              <a:rPr lang="en-GB" dirty="0">
                <a:solidFill>
                  <a:srgbClr val="E0771D"/>
                </a:solidFill>
              </a:rPr>
              <a:t>And I sunned it with smiles</a:t>
            </a:r>
          </a:p>
          <a:p>
            <a:r>
              <a:rPr lang="en-GB" dirty="0">
                <a:solidFill>
                  <a:srgbClr val="E0771D"/>
                </a:solidFill>
              </a:rPr>
              <a:t>And with soft deceitful wiles.</a:t>
            </a:r>
          </a:p>
          <a:p>
            <a:r>
              <a:rPr lang="en-GB" dirty="0">
                <a:solidFill>
                  <a:srgbClr val="E0771D"/>
                </a:solidFill>
              </a:rPr>
              <a:t>And it grew both day and night,</a:t>
            </a:r>
          </a:p>
          <a:p>
            <a:r>
              <a:rPr lang="en-GB" dirty="0">
                <a:solidFill>
                  <a:srgbClr val="E0771D"/>
                </a:solidFill>
              </a:rPr>
              <a:t>Till it bore an apple bright;</a:t>
            </a:r>
          </a:p>
          <a:p>
            <a:r>
              <a:rPr lang="en-GB" dirty="0">
                <a:solidFill>
                  <a:srgbClr val="E0771D"/>
                </a:solidFill>
              </a:rPr>
              <a:t>And my foe beheld it shine,</a:t>
            </a:r>
          </a:p>
          <a:p>
            <a:r>
              <a:rPr lang="en-GB" dirty="0">
                <a:solidFill>
                  <a:srgbClr val="E0771D"/>
                </a:solidFill>
              </a:rPr>
              <a:t>And he knew that it was mine,</a:t>
            </a:r>
          </a:p>
          <a:p>
            <a:r>
              <a:rPr lang="en-GB" dirty="0">
                <a:solidFill>
                  <a:srgbClr val="E0771D"/>
                </a:solidFill>
              </a:rPr>
              <a:t>And into my garden stole</a:t>
            </a:r>
          </a:p>
          <a:p>
            <a:r>
              <a:rPr lang="en-GB" dirty="0">
                <a:solidFill>
                  <a:srgbClr val="E0771D"/>
                </a:solidFill>
              </a:rPr>
              <a:t>When the night had </a:t>
            </a:r>
            <a:r>
              <a:rPr lang="en-GB" dirty="0" err="1">
                <a:solidFill>
                  <a:srgbClr val="E0771D"/>
                </a:solidFill>
              </a:rPr>
              <a:t>veil’d</a:t>
            </a:r>
            <a:r>
              <a:rPr lang="en-GB" dirty="0">
                <a:solidFill>
                  <a:srgbClr val="E0771D"/>
                </a:solidFill>
              </a:rPr>
              <a:t> the pole:</a:t>
            </a:r>
          </a:p>
          <a:p>
            <a:r>
              <a:rPr lang="en-GB" dirty="0">
                <a:solidFill>
                  <a:srgbClr val="E0771D"/>
                </a:solidFill>
              </a:rPr>
              <a:t>In the morning glad I see</a:t>
            </a:r>
          </a:p>
          <a:p>
            <a:r>
              <a:rPr lang="en-GB" dirty="0">
                <a:solidFill>
                  <a:srgbClr val="E0771D"/>
                </a:solidFill>
              </a:rPr>
              <a:t>My foe </a:t>
            </a:r>
            <a:r>
              <a:rPr lang="en-GB" dirty="0" err="1">
                <a:solidFill>
                  <a:srgbClr val="E0771D"/>
                </a:solidFill>
              </a:rPr>
              <a:t>outstretch’d</a:t>
            </a:r>
            <a:r>
              <a:rPr lang="en-GB" dirty="0">
                <a:solidFill>
                  <a:srgbClr val="E0771D"/>
                </a:solidFill>
              </a:rPr>
              <a:t> beneath the tree</a:t>
            </a:r>
          </a:p>
          <a:p>
            <a:pPr algn="r"/>
            <a:r>
              <a:rPr lang="en-GB" dirty="0" smtClean="0">
                <a:solidFill>
                  <a:srgbClr val="E0771D"/>
                </a:solidFill>
              </a:rPr>
              <a:t>William </a:t>
            </a:r>
            <a:r>
              <a:rPr lang="en-GB" dirty="0">
                <a:solidFill>
                  <a:srgbClr val="E0771D"/>
                </a:solidFill>
              </a:rPr>
              <a:t>Blake</a:t>
            </a:r>
          </a:p>
        </p:txBody>
      </p:sp>
      <p:pic>
        <p:nvPicPr>
          <p:cNvPr id="1027" name="Picture 3" descr="\\Samfil02\Samaritans\Fundraising &amp; Communications\Communications\Design Work\NEW DESIGN WORK\BRANDING\Illustrations\Illustrations for WORD 2013\PNGs for WORD templates\magazine_orang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515886"/>
            <a:ext cx="1950887" cy="1217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82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332656"/>
            <a:ext cx="1670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LET IT OUT</a:t>
            </a:r>
            <a:endParaRPr lang="en-GB" sz="24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344" y="908720"/>
            <a:ext cx="1651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412460"/>
                </a:solidFill>
              </a:rPr>
              <a:t>Poem – The Door</a:t>
            </a:r>
            <a:endParaRPr lang="en-GB" sz="1600" b="1" dirty="0">
              <a:solidFill>
                <a:srgbClr val="4124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5576" y="1519039"/>
            <a:ext cx="32758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E0771D"/>
                </a:solidFill>
              </a:rPr>
              <a:t>Go and open the door.</a:t>
            </a:r>
          </a:p>
          <a:p>
            <a:r>
              <a:rPr lang="en-GB" dirty="0">
                <a:solidFill>
                  <a:srgbClr val="E0771D"/>
                </a:solidFill>
              </a:rPr>
              <a:t>Maybe outside there’s</a:t>
            </a:r>
          </a:p>
          <a:p>
            <a:r>
              <a:rPr lang="en-GB" dirty="0">
                <a:solidFill>
                  <a:srgbClr val="E0771D"/>
                </a:solidFill>
              </a:rPr>
              <a:t>a tree, or a wood,</a:t>
            </a:r>
          </a:p>
          <a:p>
            <a:r>
              <a:rPr lang="en-GB" dirty="0">
                <a:solidFill>
                  <a:srgbClr val="E0771D"/>
                </a:solidFill>
              </a:rPr>
              <a:t>a garden,</a:t>
            </a:r>
          </a:p>
          <a:p>
            <a:r>
              <a:rPr lang="en-GB" dirty="0">
                <a:solidFill>
                  <a:srgbClr val="E0771D"/>
                </a:solidFill>
              </a:rPr>
              <a:t>or a magic city.</a:t>
            </a:r>
          </a:p>
          <a:p>
            <a:r>
              <a:rPr lang="en-GB" dirty="0">
                <a:solidFill>
                  <a:srgbClr val="E0771D"/>
                </a:solidFill>
              </a:rPr>
              <a:t>Go and open the door.</a:t>
            </a:r>
          </a:p>
          <a:p>
            <a:r>
              <a:rPr lang="en-GB" dirty="0">
                <a:solidFill>
                  <a:srgbClr val="E0771D"/>
                </a:solidFill>
              </a:rPr>
              <a:t>Maybe a dog’s rummaging.</a:t>
            </a:r>
          </a:p>
          <a:p>
            <a:r>
              <a:rPr lang="en-GB" dirty="0">
                <a:solidFill>
                  <a:srgbClr val="E0771D"/>
                </a:solidFill>
              </a:rPr>
              <a:t>Maybe you’ll see a face,</a:t>
            </a:r>
          </a:p>
          <a:p>
            <a:r>
              <a:rPr lang="en-GB" dirty="0">
                <a:solidFill>
                  <a:srgbClr val="E0771D"/>
                </a:solidFill>
              </a:rPr>
              <a:t>or an eye,</a:t>
            </a:r>
          </a:p>
          <a:p>
            <a:r>
              <a:rPr lang="en-GB" dirty="0">
                <a:solidFill>
                  <a:srgbClr val="E0771D"/>
                </a:solidFill>
              </a:rPr>
              <a:t>or the picture</a:t>
            </a:r>
          </a:p>
          <a:p>
            <a:r>
              <a:rPr lang="en-GB" dirty="0">
                <a:solidFill>
                  <a:srgbClr val="E0771D"/>
                </a:solidFill>
              </a:rPr>
              <a:t>of a picture.</a:t>
            </a:r>
          </a:p>
          <a:p>
            <a:r>
              <a:rPr lang="en-GB" dirty="0">
                <a:solidFill>
                  <a:srgbClr val="E0771D"/>
                </a:solidFill>
              </a:rPr>
              <a:t>Go and open the door</a:t>
            </a:r>
            <a:r>
              <a:rPr lang="en-GB" dirty="0" smtClean="0">
                <a:solidFill>
                  <a:srgbClr val="E0771D"/>
                </a:solidFill>
              </a:rPr>
              <a:t>.</a:t>
            </a:r>
          </a:p>
          <a:p>
            <a:r>
              <a:rPr lang="en-GB" dirty="0">
                <a:solidFill>
                  <a:srgbClr val="E0771D"/>
                </a:solidFill>
              </a:rPr>
              <a:t>If there’s a fog</a:t>
            </a:r>
          </a:p>
          <a:p>
            <a:r>
              <a:rPr lang="en-GB" dirty="0">
                <a:solidFill>
                  <a:srgbClr val="E0771D"/>
                </a:solidFill>
              </a:rPr>
              <a:t>it will clear.</a:t>
            </a:r>
          </a:p>
          <a:p>
            <a:r>
              <a:rPr lang="en-GB" dirty="0">
                <a:solidFill>
                  <a:srgbClr val="E0771D"/>
                </a:solidFill>
              </a:rPr>
              <a:t>Go and open the door</a:t>
            </a:r>
            <a:r>
              <a:rPr lang="en-GB" dirty="0" smtClean="0">
                <a:solidFill>
                  <a:srgbClr val="E0771D"/>
                </a:solidFill>
              </a:rPr>
              <a:t>.</a:t>
            </a:r>
            <a:endParaRPr lang="en-GB" dirty="0">
              <a:solidFill>
                <a:srgbClr val="E0771D"/>
              </a:solidFill>
            </a:endParaRPr>
          </a:p>
        </p:txBody>
      </p:sp>
      <p:pic>
        <p:nvPicPr>
          <p:cNvPr id="1027" name="Picture 3" descr="\\Samfil02\Samaritans\Fundraising &amp; Communications\Communications\Design Work\NEW DESIGN WORK\BRANDING\Illustrations\Illustrations for WORD 2013\PNGs for WORD templates\magazine_orang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619" y="3140968"/>
            <a:ext cx="1950887" cy="1217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139952" y="152484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E0771D"/>
                </a:solidFill>
              </a:rPr>
              <a:t>Even </a:t>
            </a:r>
            <a:r>
              <a:rPr lang="en-GB" dirty="0">
                <a:solidFill>
                  <a:srgbClr val="E0771D"/>
                </a:solidFill>
              </a:rPr>
              <a:t>if there’s only</a:t>
            </a:r>
          </a:p>
          <a:p>
            <a:r>
              <a:rPr lang="en-GB" dirty="0">
                <a:solidFill>
                  <a:srgbClr val="E0771D"/>
                </a:solidFill>
              </a:rPr>
              <a:t>the darkness ticking,</a:t>
            </a:r>
          </a:p>
          <a:p>
            <a:r>
              <a:rPr lang="en-GB" dirty="0">
                <a:solidFill>
                  <a:srgbClr val="E0771D"/>
                </a:solidFill>
              </a:rPr>
              <a:t>even if there’s only</a:t>
            </a:r>
          </a:p>
          <a:p>
            <a:r>
              <a:rPr lang="en-GB" dirty="0">
                <a:solidFill>
                  <a:srgbClr val="E0771D"/>
                </a:solidFill>
              </a:rPr>
              <a:t>the hollow wind,</a:t>
            </a:r>
          </a:p>
          <a:p>
            <a:r>
              <a:rPr lang="en-GB" dirty="0">
                <a:solidFill>
                  <a:srgbClr val="E0771D"/>
                </a:solidFill>
              </a:rPr>
              <a:t>even if</a:t>
            </a:r>
          </a:p>
          <a:p>
            <a:r>
              <a:rPr lang="en-GB" dirty="0">
                <a:solidFill>
                  <a:srgbClr val="E0771D"/>
                </a:solidFill>
              </a:rPr>
              <a:t>nothing</a:t>
            </a:r>
          </a:p>
          <a:p>
            <a:r>
              <a:rPr lang="en-GB" dirty="0">
                <a:solidFill>
                  <a:srgbClr val="E0771D"/>
                </a:solidFill>
              </a:rPr>
              <a:t>is there,</a:t>
            </a:r>
          </a:p>
          <a:p>
            <a:r>
              <a:rPr lang="en-GB" dirty="0">
                <a:solidFill>
                  <a:srgbClr val="E0771D"/>
                </a:solidFill>
              </a:rPr>
              <a:t>go and open the door.</a:t>
            </a:r>
          </a:p>
          <a:p>
            <a:r>
              <a:rPr lang="en-GB" dirty="0">
                <a:solidFill>
                  <a:srgbClr val="E0771D"/>
                </a:solidFill>
              </a:rPr>
              <a:t>At least</a:t>
            </a:r>
          </a:p>
          <a:p>
            <a:r>
              <a:rPr lang="en-GB" dirty="0">
                <a:solidFill>
                  <a:srgbClr val="E0771D"/>
                </a:solidFill>
              </a:rPr>
              <a:t>there’ll be</a:t>
            </a:r>
          </a:p>
          <a:p>
            <a:r>
              <a:rPr lang="en-GB" dirty="0">
                <a:solidFill>
                  <a:srgbClr val="E0771D"/>
                </a:solidFill>
              </a:rPr>
              <a:t>a draught</a:t>
            </a:r>
          </a:p>
          <a:p>
            <a:r>
              <a:rPr lang="en-GB" dirty="0" smtClean="0">
                <a:solidFill>
                  <a:srgbClr val="E0771D"/>
                </a:solidFill>
              </a:rPr>
              <a:t>		© </a:t>
            </a:r>
            <a:r>
              <a:rPr lang="en-GB" dirty="0" err="1">
                <a:solidFill>
                  <a:srgbClr val="E0771D"/>
                </a:solidFill>
              </a:rPr>
              <a:t>Miroslav</a:t>
            </a:r>
            <a:r>
              <a:rPr lang="en-GB" dirty="0">
                <a:solidFill>
                  <a:srgbClr val="E0771D"/>
                </a:solidFill>
              </a:rPr>
              <a:t> </a:t>
            </a:r>
            <a:r>
              <a:rPr lang="en-GB" dirty="0" err="1">
                <a:solidFill>
                  <a:srgbClr val="E0771D"/>
                </a:solidFill>
              </a:rPr>
              <a:t>Holub</a:t>
            </a:r>
            <a:r>
              <a:rPr lang="en-GB" dirty="0">
                <a:solidFill>
                  <a:srgbClr val="E0771D"/>
                </a:solidFill>
              </a:rPr>
              <a:t> </a:t>
            </a:r>
            <a:endParaRPr lang="en-GB" dirty="0">
              <a:solidFill>
                <a:srgbClr val="E0771D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2160" y="4941168"/>
            <a:ext cx="284380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chemeClr val="bg1">
                    <a:lumMod val="50000"/>
                  </a:schemeClr>
                </a:solidFill>
              </a:rPr>
              <a:t>Translated from the Czech by Ian Milner. 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</a:rPr>
              <a:t>Miroslav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</a:rPr>
              <a:t>Holub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</a:rPr>
              <a:t>, ‘Poems Before &amp; After’, trans. </a:t>
            </a:r>
            <a:r>
              <a:rPr lang="en-GB" sz="1100" dirty="0" smtClean="0">
                <a:solidFill>
                  <a:schemeClr val="bg1">
                    <a:lumMod val="50000"/>
                  </a:schemeClr>
                </a:solidFill>
              </a:rPr>
              <a:t> Ewald 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</a:rPr>
              <a:t>Osers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</a:rPr>
              <a:t> et al (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</a:rPr>
              <a:t>Bloodaxe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</a:rPr>
              <a:t> Books, 2007) permission granted by the publisher on behalf </a:t>
            </a:r>
            <a:r>
              <a:rPr lang="en-GB" sz="1100" dirty="0" smtClean="0">
                <a:solidFill>
                  <a:schemeClr val="bg1">
                    <a:lumMod val="50000"/>
                  </a:schemeClr>
                </a:solidFill>
              </a:rPr>
              <a:t>of 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</a:rPr>
              <a:t>the author’s estate.</a:t>
            </a:r>
          </a:p>
        </p:txBody>
      </p:sp>
      <p:pic>
        <p:nvPicPr>
          <p:cNvPr id="2050" name="Picture 2" descr="\\Samfil02\Samaritans\Fundraising &amp; Communications\Communications\Design Work\NEW DESIGN WORK\BRANDING\Doodles\PNGs\arrow_orang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07395">
            <a:off x="3182702" y="5303007"/>
            <a:ext cx="453232" cy="362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98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399</Words>
  <Application>Microsoft Office PowerPoint</Application>
  <PresentationFormat>On-screen Show (4:3)</PresentationFormat>
  <Paragraphs>122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Samaritans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Gray</dc:creator>
  <cp:lastModifiedBy>Catherine Gray</cp:lastModifiedBy>
  <cp:revision>46</cp:revision>
  <dcterms:created xsi:type="dcterms:W3CDTF">2014-07-28T14:06:41Z</dcterms:created>
  <dcterms:modified xsi:type="dcterms:W3CDTF">2014-08-21T15:21:55Z</dcterms:modified>
</cp:coreProperties>
</file>