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2"/>
  </p:notesMasterIdLst>
  <p:handoutMasterIdLst>
    <p:handoutMasterId r:id="rId13"/>
  </p:handoutMasterIdLst>
  <p:sldIdLst>
    <p:sldId id="263" r:id="rId3"/>
    <p:sldId id="277" r:id="rId4"/>
    <p:sldId id="268" r:id="rId5"/>
    <p:sldId id="278" r:id="rId6"/>
    <p:sldId id="279" r:id="rId7"/>
    <p:sldId id="280" r:id="rId8"/>
    <p:sldId id="275" r:id="rId9"/>
    <p:sldId id="276" r:id="rId10"/>
    <p:sldId id="274" r:id="rId11"/>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989"/>
    <a:srgbClr val="E0771D"/>
    <a:srgbClr val="7AC143"/>
    <a:srgbClr val="412460"/>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14" autoAdjust="0"/>
    <p:restoredTop sz="82118" autoAdjust="0"/>
  </p:normalViewPr>
  <p:slideViewPr>
    <p:cSldViewPr>
      <p:cViewPr varScale="1">
        <p:scale>
          <a:sx n="161" d="100"/>
          <a:sy n="161" d="100"/>
        </p:scale>
        <p:origin x="1128" y="19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0B4B4639-E531-4B28-A2DD-495F4860094B}" type="datetimeFigureOut">
              <a:rPr lang="en-GB" smtClean="0"/>
              <a:t>27/07/2017</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5F2E8CBE-BA66-41A6-8A01-F66066B19EA4}" type="slidenum">
              <a:rPr lang="en-GB" smtClean="0"/>
              <a:t>‹#›</a:t>
            </a:fld>
            <a:endParaRPr lang="en-GB"/>
          </a:p>
        </p:txBody>
      </p:sp>
    </p:spTree>
    <p:extLst>
      <p:ext uri="{BB962C8B-B14F-4D97-AF65-F5344CB8AC3E}">
        <p14:creationId xmlns:p14="http://schemas.microsoft.com/office/powerpoint/2010/main" val="2322215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A1AD309B-C417-41ED-94F3-E343F2ADDD3A}" type="datetimeFigureOut">
              <a:rPr lang="en-GB" smtClean="0"/>
              <a:t>27/07/2017</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08EECDCD-DF30-4F88-B592-DB5C20B6559B}" type="slidenum">
              <a:rPr lang="en-GB" smtClean="0"/>
              <a:t>‹#›</a:t>
            </a:fld>
            <a:endParaRPr lang="en-GB"/>
          </a:p>
        </p:txBody>
      </p:sp>
    </p:spTree>
    <p:extLst>
      <p:ext uri="{BB962C8B-B14F-4D97-AF65-F5344CB8AC3E}">
        <p14:creationId xmlns:p14="http://schemas.microsoft.com/office/powerpoint/2010/main" val="3703644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DEAL is a free web based resource for professionals who work with young people</a:t>
            </a:r>
          </a:p>
        </p:txBody>
      </p:sp>
      <p:sp>
        <p:nvSpPr>
          <p:cNvPr id="4" name="Slide Number Placeholder 3"/>
          <p:cNvSpPr>
            <a:spLocks noGrp="1"/>
          </p:cNvSpPr>
          <p:nvPr>
            <p:ph type="sldNum" sz="quarter" idx="10"/>
          </p:nvPr>
        </p:nvSpPr>
        <p:spPr/>
        <p:txBody>
          <a:bodyPr/>
          <a:lstStyle/>
          <a:p>
            <a:fld id="{08EECDCD-DF30-4F88-B592-DB5C20B6559B}" type="slidenum">
              <a:rPr lang="en-GB" smtClean="0"/>
              <a:t>1</a:t>
            </a:fld>
            <a:endParaRPr lang="en-GB"/>
          </a:p>
        </p:txBody>
      </p:sp>
    </p:spTree>
    <p:extLst>
      <p:ext uri="{BB962C8B-B14F-4D97-AF65-F5344CB8AC3E}">
        <p14:creationId xmlns:p14="http://schemas.microsoft.com/office/powerpoint/2010/main" val="3065733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Ask all staff to imagine a line across the classroom. At one end is ‘strongly disagree’, and the other end is ‘strongly agree’. You can label the walls if it helps.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Read out each statement and ask staff to stand in the place that reflects how they feel.  After each statement you can ask staff to volunteer to share why they are standing where they are, and then invite others to agree or share a different view. Staff should be encouraged to think about the benefits of learning about emotional health in the curriculum and to explore their personal views about this. ( But bear in mind that everyone will have different experiences and opinions)</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08EECDCD-DF30-4F88-B592-DB5C20B6559B}" type="slidenum">
              <a:rPr lang="en-GB" smtClean="0"/>
              <a:t>2</a:t>
            </a:fld>
            <a:endParaRPr lang="en-GB"/>
          </a:p>
        </p:txBody>
      </p:sp>
    </p:spTree>
    <p:extLst>
      <p:ext uri="{BB962C8B-B14F-4D97-AF65-F5344CB8AC3E}">
        <p14:creationId xmlns:p14="http://schemas.microsoft.com/office/powerpoint/2010/main" val="97661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Activity 2A</a:t>
            </a:r>
          </a:p>
          <a:p>
            <a:r>
              <a:rPr lang="en-GB" dirty="0"/>
              <a:t>This is our definition of emotional health .</a:t>
            </a:r>
          </a:p>
          <a:p>
            <a:r>
              <a:rPr lang="en-GB" dirty="0"/>
              <a:t>Discuss</a:t>
            </a:r>
            <a:fld id="{F1B96CA2-BF5F-44B2-A63B-E86503341C7D}" type="slidenum">
              <a:rPr lang="en-GB" smtClean="0"/>
              <a:t>3</a:t>
            </a:fld>
            <a:endParaRPr lang="en-GB" dirty="0"/>
          </a:p>
        </p:txBody>
      </p:sp>
      <p:sp>
        <p:nvSpPr>
          <p:cNvPr id="4" name="Slide Number Placeholder 3"/>
          <p:cNvSpPr>
            <a:spLocks noGrp="1"/>
          </p:cNvSpPr>
          <p:nvPr>
            <p:ph type="sldNum" sz="quarter" idx="10"/>
          </p:nvPr>
        </p:nvSpPr>
        <p:spPr/>
        <p:txBody>
          <a:bodyPr/>
          <a:lstStyle/>
          <a:p>
            <a:fld id="{08EECDCD-DF30-4F88-B592-DB5C20B6559B}" type="slidenum">
              <a:rPr lang="en-GB" smtClean="0"/>
              <a:t>3</a:t>
            </a:fld>
            <a:endParaRPr lang="en-GB"/>
          </a:p>
        </p:txBody>
      </p:sp>
    </p:spTree>
    <p:extLst>
      <p:ext uri="{BB962C8B-B14F-4D97-AF65-F5344CB8AC3E}">
        <p14:creationId xmlns:p14="http://schemas.microsoft.com/office/powerpoint/2010/main" val="2382397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Ask staff to work in pairs and think of ten things that  negatively affect students’ ability to learn at school. Allow a few minutes for this. </a:t>
            </a:r>
            <a:endParaRPr lang="en-GB" dirty="0"/>
          </a:p>
        </p:txBody>
      </p:sp>
      <p:sp>
        <p:nvSpPr>
          <p:cNvPr id="4" name="Slide Number Placeholder 3"/>
          <p:cNvSpPr>
            <a:spLocks noGrp="1"/>
          </p:cNvSpPr>
          <p:nvPr>
            <p:ph type="sldNum" sz="quarter" idx="10"/>
          </p:nvPr>
        </p:nvSpPr>
        <p:spPr/>
        <p:txBody>
          <a:bodyPr/>
          <a:lstStyle/>
          <a:p>
            <a:fld id="{08EECDCD-DF30-4F88-B592-DB5C20B6559B}" type="slidenum">
              <a:rPr lang="en-GB" smtClean="0"/>
              <a:t>4</a:t>
            </a:fld>
            <a:endParaRPr lang="en-GB"/>
          </a:p>
        </p:txBody>
      </p:sp>
    </p:spTree>
    <p:extLst>
      <p:ext uri="{BB962C8B-B14F-4D97-AF65-F5344CB8AC3E}">
        <p14:creationId xmlns:p14="http://schemas.microsoft.com/office/powerpoint/2010/main" val="2443425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Ask staff to repeat this  exercise in pairs for ten things that help students concentrate , learn and achieve at school. </a:t>
            </a:r>
          </a:p>
          <a:p>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Now ask each pair to go through both of their lists and underline all the answers that they think relate to emotional health or wellbeing. Feed these back and record them on flipchart paper so everyone can see.</a:t>
            </a:r>
            <a:endParaRPr lang="en-GB" dirty="0"/>
          </a:p>
        </p:txBody>
      </p:sp>
      <p:sp>
        <p:nvSpPr>
          <p:cNvPr id="4" name="Slide Number Placeholder 3"/>
          <p:cNvSpPr>
            <a:spLocks noGrp="1"/>
          </p:cNvSpPr>
          <p:nvPr>
            <p:ph type="sldNum" sz="quarter" idx="10"/>
          </p:nvPr>
        </p:nvSpPr>
        <p:spPr/>
        <p:txBody>
          <a:bodyPr/>
          <a:lstStyle/>
          <a:p>
            <a:fld id="{08EECDCD-DF30-4F88-B592-DB5C20B6559B}" type="slidenum">
              <a:rPr lang="en-GB" smtClean="0"/>
              <a:t>5</a:t>
            </a:fld>
            <a:endParaRPr lang="en-GB"/>
          </a:p>
        </p:txBody>
      </p:sp>
    </p:spTree>
    <p:extLst>
      <p:ext uri="{BB962C8B-B14F-4D97-AF65-F5344CB8AC3E}">
        <p14:creationId xmlns:p14="http://schemas.microsoft.com/office/powerpoint/2010/main" val="478242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groups of three or four, ask participants to draw an outline of a person who is “healthy” on a large piece of paper. Ask them to draw in and around the body words and drawings  to describe what that person does,  looks like, likes to do, thinks, feels and how they behave. Allow at least ten minutes for this.</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Then ask each group to highlight those characteristics that they think are to do with emotional health. They could colour code: one colour for physical health and one for emotional health.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Feedback and discuss. What did they discover or think about?</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Ask the groups to consider whether they, as adults, would describe these things in the same way that teenagers would. Can they select the three most important things that contribute towards positive emotional health? Go from group to group, asking them to feed back their thoughts and ideas. Ask the group to consider (but not share) something that they are aware that they do contributes positively towards their emotional health. Ask them to think of something that they</a:t>
            </a:r>
            <a:r>
              <a:rPr lang="en-US" sz="1200" kern="1200" baseline="0" dirty="0">
                <a:solidFill>
                  <a:schemeClr val="tx1"/>
                </a:solidFill>
                <a:effectLst/>
                <a:latin typeface="+mn-lt"/>
                <a:ea typeface="+mn-ea"/>
                <a:cs typeface="+mn-cs"/>
              </a:rPr>
              <a:t> could do more of that would enhance their emotional health further.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8EECDCD-DF30-4F88-B592-DB5C20B6559B}" type="slidenum">
              <a:rPr lang="en-GB" smtClean="0"/>
              <a:t>6</a:t>
            </a:fld>
            <a:endParaRPr lang="en-GB"/>
          </a:p>
        </p:txBody>
      </p:sp>
    </p:spTree>
    <p:extLst>
      <p:ext uri="{BB962C8B-B14F-4D97-AF65-F5344CB8AC3E}">
        <p14:creationId xmlns:p14="http://schemas.microsoft.com/office/powerpoint/2010/main" val="957994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Activity 3</a:t>
            </a:r>
            <a:r>
              <a:rPr lang="en-GB" baseline="0" dirty="0"/>
              <a:t> A</a:t>
            </a:r>
          </a:p>
          <a:p>
            <a:r>
              <a:rPr lang="en-US" sz="1200" kern="1200" dirty="0">
                <a:solidFill>
                  <a:schemeClr val="tx1"/>
                </a:solidFill>
                <a:effectLst/>
                <a:latin typeface="+mn-lt"/>
                <a:ea typeface="+mn-ea"/>
                <a:cs typeface="+mn-cs"/>
              </a:rPr>
              <a:t>Ask the participants to think about the themes  that are covered in DEAL using the theme overviews as a starting point. These are about emotional health, coping strategies, dealing with difficult feelings, asking for help and developing listening skills. Use the handout if needed. Many of the activities ask students to share their thoughts and ideas and cover some issues that may affect anyone in the classroom.</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Tell the participants to imagine that they are a student sitting in a PSHE (or equivalent) lesson and the subject of difficult feelings is being introduced. Ask them to write down on the post it notes any concerns or fears they would have about being a part of these lessons (these same concerns and fears would probably also apply to the teacher) </a:t>
            </a:r>
            <a:r>
              <a:rPr lang="en-US" sz="1200" kern="1200" dirty="0" err="1">
                <a:solidFill>
                  <a:schemeClr val="tx1"/>
                </a:solidFill>
                <a:effectLst/>
                <a:latin typeface="+mn-lt"/>
                <a:ea typeface="+mn-ea"/>
                <a:cs typeface="+mn-cs"/>
              </a:rPr>
              <a:t>eg</a:t>
            </a:r>
            <a:r>
              <a:rPr lang="en-US" sz="1200" kern="1200" dirty="0">
                <a:solidFill>
                  <a:schemeClr val="tx1"/>
                </a:solidFill>
                <a:effectLst/>
                <a:latin typeface="+mn-lt"/>
                <a:ea typeface="+mn-ea"/>
                <a:cs typeface="+mn-cs"/>
              </a:rPr>
              <a:t> I’m scared that I’ll be asked about my personal life, what if I get upset? Explain that no one will be asked to read out their own ideas but that you</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will be collecting them in and sharing the ideas recorded. Collect in the post it notes or slips of paper and put to one side.</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08EECDCD-DF30-4F88-B592-DB5C20B6559B}" type="slidenum">
              <a:rPr lang="en-GB" smtClean="0"/>
              <a:t>7</a:t>
            </a:fld>
            <a:endParaRPr lang="en-GB"/>
          </a:p>
        </p:txBody>
      </p:sp>
    </p:spTree>
    <p:extLst>
      <p:ext uri="{BB962C8B-B14F-4D97-AF65-F5344CB8AC3E}">
        <p14:creationId xmlns:p14="http://schemas.microsoft.com/office/powerpoint/2010/main" val="32420698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groups of three or four, ask participants to list three ‘rules’ that they would like to set so that the session feels safe and comfortable to take part in. Allow a few minutes, then collect ideas from groups and record on a board. Merge similar responses. When everyone’s contribution has been recorded, ask if there is anything else anyone would like to add, or that they are concerned about.</a:t>
            </a:r>
            <a:endParaRPr lang="en-GB"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Agree that these are the ground rules that you will follow for these training sessions.</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Look at each  note from the previous activity in turn, read it aloud and ask if the concern would be overcome by having these new ground rules in place? If yes, put to one side, if no then put back in a pile. You will come back to these.</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Most concerns about taking part in these sessions would be addressed by having ground rules for everyone to agree on. It has been shown that people engage more readily when they have ownership of the rules that have been set.</a:t>
            </a:r>
          </a:p>
          <a:p>
            <a:r>
              <a:rPr lang="en-US" sz="1200" b="1" kern="1200" dirty="0">
                <a:solidFill>
                  <a:schemeClr val="tx1"/>
                </a:solidFill>
                <a:effectLst/>
                <a:latin typeface="+mn-lt"/>
                <a:ea typeface="+mn-ea"/>
                <a:cs typeface="+mn-cs"/>
              </a:rPr>
              <a:t>So if we set ground rules</a:t>
            </a:r>
            <a:r>
              <a:rPr lang="en-US" sz="1200" b="1" kern="1200" baseline="0" dirty="0">
                <a:solidFill>
                  <a:schemeClr val="tx1"/>
                </a:solidFill>
                <a:effectLst/>
                <a:latin typeface="+mn-lt"/>
                <a:ea typeface="+mn-ea"/>
                <a:cs typeface="+mn-cs"/>
              </a:rPr>
              <a:t> we can create a positive learning environment in which to discuss difficult issues.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08EECDCD-DF30-4F88-B592-DB5C20B6559B}" type="slidenum">
              <a:rPr lang="en-GB" smtClean="0"/>
              <a:t>8</a:t>
            </a:fld>
            <a:endParaRPr lang="en-GB"/>
          </a:p>
        </p:txBody>
      </p:sp>
    </p:spTree>
    <p:extLst>
      <p:ext uri="{BB962C8B-B14F-4D97-AF65-F5344CB8AC3E}">
        <p14:creationId xmlns:p14="http://schemas.microsoft.com/office/powerpoint/2010/main" val="1392905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reminder of where you find</a:t>
            </a:r>
            <a:r>
              <a:rPr lang="en-GB" baseline="0" dirty="0"/>
              <a:t> the </a:t>
            </a:r>
            <a:r>
              <a:rPr lang="en-GB" baseline="0"/>
              <a:t>DEAL resources</a:t>
            </a:r>
            <a:endParaRPr lang="en-GB"/>
          </a:p>
        </p:txBody>
      </p:sp>
      <p:sp>
        <p:nvSpPr>
          <p:cNvPr id="4" name="Slide Number Placeholder 3"/>
          <p:cNvSpPr>
            <a:spLocks noGrp="1"/>
          </p:cNvSpPr>
          <p:nvPr>
            <p:ph type="sldNum" sz="quarter" idx="10"/>
          </p:nvPr>
        </p:nvSpPr>
        <p:spPr/>
        <p:txBody>
          <a:bodyPr/>
          <a:lstStyle/>
          <a:p>
            <a:fld id="{08EECDCD-DF30-4F88-B592-DB5C20B6559B}" type="slidenum">
              <a:rPr lang="en-GB" smtClean="0"/>
              <a:t>9</a:t>
            </a:fld>
            <a:endParaRPr lang="en-GB"/>
          </a:p>
        </p:txBody>
      </p:sp>
    </p:spTree>
    <p:extLst>
      <p:ext uri="{BB962C8B-B14F-4D97-AF65-F5344CB8AC3E}">
        <p14:creationId xmlns:p14="http://schemas.microsoft.com/office/powerpoint/2010/main" val="1158113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6" name="Slide Number Placeholder 5"/>
          <p:cNvSpPr>
            <a:spLocks noGrp="1"/>
          </p:cNvSpPr>
          <p:nvPr>
            <p:ph type="sldNum" sz="quarter" idx="12"/>
          </p:nvPr>
        </p:nvSpPr>
        <p:spPr/>
        <p:txBody>
          <a:bodyPr/>
          <a:lstStyle/>
          <a:p>
            <a:fld id="{04EE40F1-5BD6-4A1B-BD81-7FCFE6A7E101}" type="slidenum">
              <a:rPr lang="en-GB" smtClean="0"/>
              <a:t>‹#›</a:t>
            </a:fld>
            <a:endParaRPr lang="en-GB"/>
          </a:p>
        </p:txBody>
      </p:sp>
    </p:spTree>
    <p:extLst>
      <p:ext uri="{BB962C8B-B14F-4D97-AF65-F5344CB8AC3E}">
        <p14:creationId xmlns:p14="http://schemas.microsoft.com/office/powerpoint/2010/main" val="495661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6766651-B146-4750-BA63-288525A80D52}" type="datetime1">
              <a:rPr lang="en-GB" smtClean="0"/>
              <a:t>27/07/2017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EE40F1-5BD6-4A1B-BD81-7FCFE6A7E101}" type="slidenum">
              <a:rPr lang="en-GB" smtClean="0"/>
              <a:t>‹#›</a:t>
            </a:fld>
            <a:endParaRPr lang="en-GB"/>
          </a:p>
        </p:txBody>
      </p:sp>
    </p:spTree>
    <p:extLst>
      <p:ext uri="{BB962C8B-B14F-4D97-AF65-F5344CB8AC3E}">
        <p14:creationId xmlns:p14="http://schemas.microsoft.com/office/powerpoint/2010/main" val="1502954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59C186D-1B21-457D-A3FA-BFE7236A00B0}" type="datetime1">
              <a:rPr lang="en-GB" smtClean="0"/>
              <a:t>27/07/2017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EE40F1-5BD6-4A1B-BD81-7FCFE6A7E101}" type="slidenum">
              <a:rPr lang="en-GB" smtClean="0"/>
              <a:t>‹#›</a:t>
            </a:fld>
            <a:endParaRPr lang="en-GB"/>
          </a:p>
        </p:txBody>
      </p:sp>
    </p:spTree>
    <p:extLst>
      <p:ext uri="{BB962C8B-B14F-4D97-AF65-F5344CB8AC3E}">
        <p14:creationId xmlns:p14="http://schemas.microsoft.com/office/powerpoint/2010/main" val="14232854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936DF7B-3865-486B-B851-CA7FFC30D65F}" type="datetime1">
              <a:rPr lang="en-GB" smtClean="0"/>
              <a:t>27/07/2017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A09775B-BDF0-474E-BB6C-B33749898E8E}" type="slidenum">
              <a:rPr lang="en-GB" smtClean="0"/>
              <a:t>‹#›</a:t>
            </a:fld>
            <a:endParaRPr lang="en-GB"/>
          </a:p>
        </p:txBody>
      </p:sp>
    </p:spTree>
    <p:extLst>
      <p:ext uri="{BB962C8B-B14F-4D97-AF65-F5344CB8AC3E}">
        <p14:creationId xmlns:p14="http://schemas.microsoft.com/office/powerpoint/2010/main" val="42909419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7464DF9-ED06-42C7-A336-2AB3B0DE912D}" type="datetime1">
              <a:rPr lang="en-GB" smtClean="0"/>
              <a:t>27/07/2017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A09775B-BDF0-474E-BB6C-B33749898E8E}" type="slidenum">
              <a:rPr lang="en-GB" smtClean="0"/>
              <a:t>‹#›</a:t>
            </a:fld>
            <a:endParaRPr lang="en-GB"/>
          </a:p>
        </p:txBody>
      </p:sp>
    </p:spTree>
    <p:extLst>
      <p:ext uri="{BB962C8B-B14F-4D97-AF65-F5344CB8AC3E}">
        <p14:creationId xmlns:p14="http://schemas.microsoft.com/office/powerpoint/2010/main" val="3020548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354420A-F956-4212-90B6-1C382E816BEF}" type="datetime1">
              <a:rPr lang="en-GB" smtClean="0"/>
              <a:t>27/07/2017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A09775B-BDF0-474E-BB6C-B33749898E8E}" type="slidenum">
              <a:rPr lang="en-GB" smtClean="0"/>
              <a:t>‹#›</a:t>
            </a:fld>
            <a:endParaRPr lang="en-GB"/>
          </a:p>
        </p:txBody>
      </p:sp>
    </p:spTree>
    <p:extLst>
      <p:ext uri="{BB962C8B-B14F-4D97-AF65-F5344CB8AC3E}">
        <p14:creationId xmlns:p14="http://schemas.microsoft.com/office/powerpoint/2010/main" val="974633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1ADD4F1-67FD-42F8-8FD0-666E5BAC9E81}" type="datetime1">
              <a:rPr lang="en-GB" smtClean="0"/>
              <a:t>27/07/2017</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A09775B-BDF0-474E-BB6C-B33749898E8E}" type="slidenum">
              <a:rPr lang="en-GB" smtClean="0"/>
              <a:t>‹#›</a:t>
            </a:fld>
            <a:endParaRPr lang="en-GB"/>
          </a:p>
        </p:txBody>
      </p:sp>
    </p:spTree>
    <p:extLst>
      <p:ext uri="{BB962C8B-B14F-4D97-AF65-F5344CB8AC3E}">
        <p14:creationId xmlns:p14="http://schemas.microsoft.com/office/powerpoint/2010/main" val="1340626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30C7863-4AB4-4DE2-B885-13CEA7B91297}" type="datetime1">
              <a:rPr lang="en-GB" smtClean="0"/>
              <a:t>27/07/2017</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9A09775B-BDF0-474E-BB6C-B33749898E8E}" type="slidenum">
              <a:rPr lang="en-GB" smtClean="0"/>
              <a:t>‹#›</a:t>
            </a:fld>
            <a:endParaRPr lang="en-GB"/>
          </a:p>
        </p:txBody>
      </p:sp>
    </p:spTree>
    <p:extLst>
      <p:ext uri="{BB962C8B-B14F-4D97-AF65-F5344CB8AC3E}">
        <p14:creationId xmlns:p14="http://schemas.microsoft.com/office/powerpoint/2010/main" val="39540213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52AD659-FB28-48BD-A27C-7D8E8DB20258}" type="datetime1">
              <a:rPr lang="en-GB" smtClean="0"/>
              <a:t>27/07/2017</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A09775B-BDF0-474E-BB6C-B33749898E8E}" type="slidenum">
              <a:rPr lang="en-GB" smtClean="0"/>
              <a:t>‹#›</a:t>
            </a:fld>
            <a:endParaRPr lang="en-GB"/>
          </a:p>
        </p:txBody>
      </p:sp>
    </p:spTree>
    <p:extLst>
      <p:ext uri="{BB962C8B-B14F-4D97-AF65-F5344CB8AC3E}">
        <p14:creationId xmlns:p14="http://schemas.microsoft.com/office/powerpoint/2010/main" val="3762604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EE99FEA1-4B74-47BB-9C79-2D4B790E36B2}" type="datetime1">
              <a:rPr lang="en-GB" smtClean="0"/>
              <a:t>27/07/2017</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A09775B-BDF0-474E-BB6C-B33749898E8E}" type="slidenum">
              <a:rPr lang="en-GB" smtClean="0"/>
              <a:t>‹#›</a:t>
            </a:fld>
            <a:endParaRPr lang="en-GB"/>
          </a:p>
        </p:txBody>
      </p:sp>
    </p:spTree>
    <p:extLst>
      <p:ext uri="{BB962C8B-B14F-4D97-AF65-F5344CB8AC3E}">
        <p14:creationId xmlns:p14="http://schemas.microsoft.com/office/powerpoint/2010/main" val="15272903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DB4871F-0329-426F-B6B7-52A354264A58}" type="datetime1">
              <a:rPr lang="en-GB" smtClean="0"/>
              <a:t>27/07/2017</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A09775B-BDF0-474E-BB6C-B33749898E8E}" type="slidenum">
              <a:rPr lang="en-GB" smtClean="0"/>
              <a:t>‹#›</a:t>
            </a:fld>
            <a:endParaRPr lang="en-GB"/>
          </a:p>
        </p:txBody>
      </p:sp>
    </p:spTree>
    <p:extLst>
      <p:ext uri="{BB962C8B-B14F-4D97-AF65-F5344CB8AC3E}">
        <p14:creationId xmlns:p14="http://schemas.microsoft.com/office/powerpoint/2010/main" val="1997906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3BDEE72-411C-4C45-91A0-8DEBDA3F35BD}" type="datetime1">
              <a:rPr lang="en-GB" smtClean="0"/>
              <a:t>27/07/2017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EE40F1-5BD6-4A1B-BD81-7FCFE6A7E101}" type="slidenum">
              <a:rPr lang="en-GB" smtClean="0"/>
              <a:t>‹#›</a:t>
            </a:fld>
            <a:endParaRPr lang="en-GB"/>
          </a:p>
        </p:txBody>
      </p:sp>
    </p:spTree>
    <p:extLst>
      <p:ext uri="{BB962C8B-B14F-4D97-AF65-F5344CB8AC3E}">
        <p14:creationId xmlns:p14="http://schemas.microsoft.com/office/powerpoint/2010/main" val="7666696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2931518-2B33-4E99-85E9-D904FB25E3B1}" type="datetime1">
              <a:rPr lang="en-GB" smtClean="0"/>
              <a:t>27/07/2017</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A09775B-BDF0-474E-BB6C-B33749898E8E}" type="slidenum">
              <a:rPr lang="en-GB" smtClean="0"/>
              <a:t>‹#›</a:t>
            </a:fld>
            <a:endParaRPr lang="en-GB"/>
          </a:p>
        </p:txBody>
      </p:sp>
    </p:spTree>
    <p:extLst>
      <p:ext uri="{BB962C8B-B14F-4D97-AF65-F5344CB8AC3E}">
        <p14:creationId xmlns:p14="http://schemas.microsoft.com/office/powerpoint/2010/main" val="11470857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5CFF201-5753-45ED-8415-150D6C42890A}" type="datetime1">
              <a:rPr lang="en-GB" smtClean="0"/>
              <a:t>27/07/2017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A09775B-BDF0-474E-BB6C-B33749898E8E}" type="slidenum">
              <a:rPr lang="en-GB" smtClean="0"/>
              <a:t>‹#›</a:t>
            </a:fld>
            <a:endParaRPr lang="en-GB"/>
          </a:p>
        </p:txBody>
      </p:sp>
    </p:spTree>
    <p:extLst>
      <p:ext uri="{BB962C8B-B14F-4D97-AF65-F5344CB8AC3E}">
        <p14:creationId xmlns:p14="http://schemas.microsoft.com/office/powerpoint/2010/main" val="20423126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58A1EDD-DC65-443B-8108-764AF2B0FAA6}" type="datetime1">
              <a:rPr lang="en-GB" smtClean="0"/>
              <a:t>27/07/2017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A09775B-BDF0-474E-BB6C-B33749898E8E}" type="slidenum">
              <a:rPr lang="en-GB" smtClean="0"/>
              <a:t>‹#›</a:t>
            </a:fld>
            <a:endParaRPr lang="en-GB"/>
          </a:p>
        </p:txBody>
      </p:sp>
    </p:spTree>
    <p:extLst>
      <p:ext uri="{BB962C8B-B14F-4D97-AF65-F5344CB8AC3E}">
        <p14:creationId xmlns:p14="http://schemas.microsoft.com/office/powerpoint/2010/main" val="4121182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3508941-9D09-4E3B-86F1-0CF29AD640CD}" type="datetime1">
              <a:rPr lang="en-GB" smtClean="0"/>
              <a:t>27/07/2017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EE40F1-5BD6-4A1B-BD81-7FCFE6A7E101}" type="slidenum">
              <a:rPr lang="en-GB" smtClean="0"/>
              <a:t>‹#›</a:t>
            </a:fld>
            <a:endParaRPr lang="en-GB"/>
          </a:p>
        </p:txBody>
      </p:sp>
    </p:spTree>
    <p:extLst>
      <p:ext uri="{BB962C8B-B14F-4D97-AF65-F5344CB8AC3E}">
        <p14:creationId xmlns:p14="http://schemas.microsoft.com/office/powerpoint/2010/main" val="1463373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2DC2E3B-A1BE-4C38-BEB6-B1A44A4EEE66}" type="datetime1">
              <a:rPr lang="en-GB" smtClean="0"/>
              <a:t>27/07/2017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EE40F1-5BD6-4A1B-BD81-7FCFE6A7E101}" type="slidenum">
              <a:rPr lang="en-GB" smtClean="0"/>
              <a:t>‹#›</a:t>
            </a:fld>
            <a:endParaRPr lang="en-GB"/>
          </a:p>
        </p:txBody>
      </p:sp>
    </p:spTree>
    <p:extLst>
      <p:ext uri="{BB962C8B-B14F-4D97-AF65-F5344CB8AC3E}">
        <p14:creationId xmlns:p14="http://schemas.microsoft.com/office/powerpoint/2010/main" val="806748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1EAF24DD-ACBB-4C54-904E-E0F2A89AC4CE}" type="datetime1">
              <a:rPr lang="en-GB" smtClean="0"/>
              <a:t>27/07/2017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4EE40F1-5BD6-4A1B-BD81-7FCFE6A7E101}" type="slidenum">
              <a:rPr lang="en-GB" smtClean="0"/>
              <a:t>‹#›</a:t>
            </a:fld>
            <a:endParaRPr lang="en-GB"/>
          </a:p>
        </p:txBody>
      </p:sp>
    </p:spTree>
    <p:extLst>
      <p:ext uri="{BB962C8B-B14F-4D97-AF65-F5344CB8AC3E}">
        <p14:creationId xmlns:p14="http://schemas.microsoft.com/office/powerpoint/2010/main" val="1558837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7B86BC43-B9B8-4400-9F69-5D492A1F95BF}" type="datetime1">
              <a:rPr lang="en-GB" smtClean="0"/>
              <a:t>27/07/2017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4EE40F1-5BD6-4A1B-BD81-7FCFE6A7E101}" type="slidenum">
              <a:rPr lang="en-GB" smtClean="0"/>
              <a:t>‹#›</a:t>
            </a:fld>
            <a:endParaRPr lang="en-GB"/>
          </a:p>
        </p:txBody>
      </p:sp>
    </p:spTree>
    <p:extLst>
      <p:ext uri="{BB962C8B-B14F-4D97-AF65-F5344CB8AC3E}">
        <p14:creationId xmlns:p14="http://schemas.microsoft.com/office/powerpoint/2010/main" val="3507613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5B9424E-00B5-497B-8C1F-93CEA5860753}" type="datetime1">
              <a:rPr lang="en-GB" smtClean="0"/>
              <a:t>27/07/2017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4EE40F1-5BD6-4A1B-BD81-7FCFE6A7E101}" type="slidenum">
              <a:rPr lang="en-GB" smtClean="0"/>
              <a:t>‹#›</a:t>
            </a:fld>
            <a:endParaRPr lang="en-GB"/>
          </a:p>
        </p:txBody>
      </p:sp>
    </p:spTree>
    <p:extLst>
      <p:ext uri="{BB962C8B-B14F-4D97-AF65-F5344CB8AC3E}">
        <p14:creationId xmlns:p14="http://schemas.microsoft.com/office/powerpoint/2010/main" val="2814656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5C1468A-66CA-433E-ACF0-6897EFC2F880}" type="datetime1">
              <a:rPr lang="en-GB" smtClean="0"/>
              <a:t>27/07/2017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EE40F1-5BD6-4A1B-BD81-7FCFE6A7E101}" type="slidenum">
              <a:rPr lang="en-GB" smtClean="0"/>
              <a:t>‹#›</a:t>
            </a:fld>
            <a:endParaRPr lang="en-GB"/>
          </a:p>
        </p:txBody>
      </p:sp>
    </p:spTree>
    <p:extLst>
      <p:ext uri="{BB962C8B-B14F-4D97-AF65-F5344CB8AC3E}">
        <p14:creationId xmlns:p14="http://schemas.microsoft.com/office/powerpoint/2010/main" val="4045825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3DB402F-2196-447D-B540-CF15E2C40922}" type="datetime1">
              <a:rPr lang="en-GB" smtClean="0"/>
              <a:t>27/07/2017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EE40F1-5BD6-4A1B-BD81-7FCFE6A7E101}" type="slidenum">
              <a:rPr lang="en-GB" smtClean="0"/>
              <a:t>‹#›</a:t>
            </a:fld>
            <a:endParaRPr lang="en-GB"/>
          </a:p>
        </p:txBody>
      </p:sp>
    </p:spTree>
    <p:extLst>
      <p:ext uri="{BB962C8B-B14F-4D97-AF65-F5344CB8AC3E}">
        <p14:creationId xmlns:p14="http://schemas.microsoft.com/office/powerpoint/2010/main" val="24234010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3.png"/><Relationship Id="rId14" Type="http://schemas.openxmlformats.org/officeDocument/2006/relationships/image" Target="../media/image4.png"/><Relationship Id="rId15" Type="http://schemas.openxmlformats.org/officeDocument/2006/relationships/image" Target="../media/image5.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EE40F1-5BD6-4A1B-BD81-7FCFE6A7E101}" type="slidenum">
              <a:rPr lang="en-GB" smtClean="0"/>
              <a:t>‹#›</a:t>
            </a:fld>
            <a:endParaRPr lang="en-GB"/>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8520" y="-401689"/>
            <a:ext cx="5889246" cy="1670449"/>
          </a:xfrm>
          <a:prstGeom prst="rect">
            <a:avLst/>
          </a:prstGeom>
        </p:spPr>
      </p:pic>
      <p:pic>
        <p:nvPicPr>
          <p:cNvPr id="11" name="Picture 10"/>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181104" y="6021288"/>
            <a:ext cx="2143424" cy="905001"/>
          </a:xfrm>
          <a:prstGeom prst="rect">
            <a:avLst/>
          </a:prstGeom>
        </p:spPr>
      </p:pic>
      <p:sp>
        <p:nvSpPr>
          <p:cNvPr id="13" name="Rectangle 12"/>
          <p:cNvSpPr/>
          <p:nvPr userDrawn="1"/>
        </p:nvSpPr>
        <p:spPr>
          <a:xfrm>
            <a:off x="5810326" y="6525344"/>
            <a:ext cx="1281954" cy="276999"/>
          </a:xfrm>
          <a:prstGeom prst="rect">
            <a:avLst/>
          </a:prstGeom>
        </p:spPr>
        <p:txBody>
          <a:bodyPr wrap="none">
            <a:spAutoFit/>
          </a:bodyPr>
          <a:lstStyle/>
          <a:p>
            <a:r>
              <a:rPr lang="en-GB" sz="1200" dirty="0">
                <a:solidFill>
                  <a:srgbClr val="7AC143"/>
                </a:solidFill>
              </a:rPr>
              <a:t>DEAL Information</a:t>
            </a:r>
          </a:p>
        </p:txBody>
      </p:sp>
    </p:spTree>
    <p:extLst>
      <p:ext uri="{BB962C8B-B14F-4D97-AF65-F5344CB8AC3E}">
        <p14:creationId xmlns:p14="http://schemas.microsoft.com/office/powerpoint/2010/main" val="2230973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0"/>
            <a:ext cx="9144000" cy="6858000"/>
          </a:xfrm>
          <a:prstGeom prst="rect">
            <a:avLst/>
          </a:prstGeom>
          <a:solidFill>
            <a:srgbClr val="7AC1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0" dirty="0">
              <a:latin typeface="Samaritans" panose="02000000000000000000" pitchFamily="2" charset="0"/>
            </a:endParaRPr>
          </a:p>
        </p:txBody>
      </p:sp>
      <p:sp>
        <p:nvSpPr>
          <p:cNvPr id="13" name="TextBox 12"/>
          <p:cNvSpPr txBox="1"/>
          <p:nvPr userDrawn="1"/>
        </p:nvSpPr>
        <p:spPr>
          <a:xfrm>
            <a:off x="1907704" y="3068960"/>
            <a:ext cx="6524543" cy="1323439"/>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4000" dirty="0">
                <a:solidFill>
                  <a:schemeClr val="bg1"/>
                </a:solidFill>
                <a:latin typeface="Samaritans" panose="02000000000000000000" pitchFamily="2" charset="0"/>
              </a:rPr>
              <a:t>DEVELOPING EMOTIONAL</a:t>
            </a:r>
            <a:r>
              <a:rPr lang="en-GB" sz="4000" baseline="0" dirty="0">
                <a:solidFill>
                  <a:schemeClr val="bg1"/>
                </a:solidFill>
                <a:latin typeface="Samaritans" panose="02000000000000000000" pitchFamily="2" charset="0"/>
              </a:rPr>
              <a:t> </a:t>
            </a:r>
            <a:br>
              <a:rPr lang="en-GB" sz="4000" baseline="0" dirty="0">
                <a:solidFill>
                  <a:schemeClr val="bg1"/>
                </a:solidFill>
                <a:latin typeface="Samaritans" panose="02000000000000000000" pitchFamily="2" charset="0"/>
              </a:rPr>
            </a:br>
            <a:r>
              <a:rPr lang="en-GB" sz="4000" baseline="0" dirty="0">
                <a:solidFill>
                  <a:schemeClr val="bg1"/>
                </a:solidFill>
                <a:latin typeface="Samaritans" panose="02000000000000000000" pitchFamily="2" charset="0"/>
              </a:rPr>
              <a:t>AWARENESS AND LISTENING</a:t>
            </a:r>
            <a:endParaRPr lang="en-GB" sz="4000" dirty="0">
              <a:solidFill>
                <a:schemeClr val="bg1"/>
              </a:solidFill>
              <a:latin typeface="Samaritans" panose="02000000000000000000" pitchFamily="2" charset="0"/>
            </a:endParaRPr>
          </a:p>
        </p:txBody>
      </p:sp>
      <p:pic>
        <p:nvPicPr>
          <p:cNvPr id="14" name="Picture 1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876256" y="5991191"/>
            <a:ext cx="2093644" cy="644198"/>
          </a:xfrm>
          <a:prstGeom prst="rect">
            <a:avLst/>
          </a:prstGeom>
        </p:spPr>
      </p:pic>
      <p:pic>
        <p:nvPicPr>
          <p:cNvPr id="3" name="Picture 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65902" y="260648"/>
            <a:ext cx="5580112" cy="1658526"/>
          </a:xfrm>
          <a:prstGeom prst="rect">
            <a:avLst/>
          </a:prstGeom>
        </p:spPr>
      </p:pic>
      <p:pic>
        <p:nvPicPr>
          <p:cNvPr id="4" name="Picture 3"/>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99592" y="3072995"/>
            <a:ext cx="718398" cy="973828"/>
          </a:xfrm>
          <a:prstGeom prst="rect">
            <a:avLst/>
          </a:prstGeom>
        </p:spPr>
      </p:pic>
    </p:spTree>
    <p:extLst>
      <p:ext uri="{BB962C8B-B14F-4D97-AF65-F5344CB8AC3E}">
        <p14:creationId xmlns:p14="http://schemas.microsoft.com/office/powerpoint/2010/main" val="143038784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7267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86872">
            <a:off x="1425329" y="2179952"/>
            <a:ext cx="2103327" cy="1711136"/>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86872">
            <a:off x="5249972" y="2167881"/>
            <a:ext cx="2639684" cy="1711136"/>
          </a:xfrm>
          <a:prstGeom prst="rect">
            <a:avLst/>
          </a:prstGeom>
        </p:spPr>
      </p:pic>
      <p:sp>
        <p:nvSpPr>
          <p:cNvPr id="2" name="Title 1"/>
          <p:cNvSpPr>
            <a:spLocks noGrp="1"/>
          </p:cNvSpPr>
          <p:nvPr>
            <p:ph type="title"/>
          </p:nvPr>
        </p:nvSpPr>
        <p:spPr>
          <a:xfrm>
            <a:off x="0" y="188640"/>
            <a:ext cx="5770984" cy="778098"/>
          </a:xfrm>
        </p:spPr>
        <p:txBody>
          <a:bodyPr>
            <a:normAutofit/>
          </a:bodyPr>
          <a:lstStyle/>
          <a:p>
            <a:r>
              <a:rPr lang="en-GB" sz="3200" dirty="0">
                <a:solidFill>
                  <a:schemeClr val="bg1"/>
                </a:solidFill>
                <a:latin typeface="Samaritans" panose="02000000000000000000" pitchFamily="2" charset="0"/>
              </a:rPr>
              <a:t>WHERE DO WE STAND?</a:t>
            </a:r>
          </a:p>
        </p:txBody>
      </p:sp>
      <p:sp>
        <p:nvSpPr>
          <p:cNvPr id="5" name="TextBox 4"/>
          <p:cNvSpPr txBox="1"/>
          <p:nvPr/>
        </p:nvSpPr>
        <p:spPr>
          <a:xfrm>
            <a:off x="755576" y="868070"/>
            <a:ext cx="2880320" cy="369332"/>
          </a:xfrm>
          <a:prstGeom prst="rect">
            <a:avLst/>
          </a:prstGeom>
          <a:noFill/>
        </p:spPr>
        <p:txBody>
          <a:bodyPr wrap="square" rtlCol="0">
            <a:spAutoFit/>
          </a:bodyPr>
          <a:lstStyle/>
          <a:p>
            <a:r>
              <a:rPr lang="en-GB" dirty="0">
                <a:solidFill>
                  <a:srgbClr val="7AC143"/>
                </a:solidFill>
              </a:rPr>
              <a:t>Activity 2A</a:t>
            </a:r>
          </a:p>
        </p:txBody>
      </p:sp>
      <p:sp>
        <p:nvSpPr>
          <p:cNvPr id="6" name="TextBox 5"/>
          <p:cNvSpPr txBox="1"/>
          <p:nvPr/>
        </p:nvSpPr>
        <p:spPr>
          <a:xfrm>
            <a:off x="1796109" y="2844225"/>
            <a:ext cx="1319592" cy="584775"/>
          </a:xfrm>
          <a:prstGeom prst="rect">
            <a:avLst/>
          </a:prstGeom>
          <a:noFill/>
        </p:spPr>
        <p:txBody>
          <a:bodyPr wrap="none" rtlCol="0">
            <a:spAutoFit/>
          </a:bodyPr>
          <a:lstStyle/>
          <a:p>
            <a:r>
              <a:rPr lang="en-GB" sz="3200" dirty="0">
                <a:solidFill>
                  <a:schemeClr val="bg1"/>
                </a:solidFill>
                <a:latin typeface="Samaritans" panose="02000000000000000000" pitchFamily="2" charset="0"/>
              </a:rPr>
              <a:t>AGREE</a:t>
            </a:r>
          </a:p>
        </p:txBody>
      </p:sp>
      <p:sp>
        <p:nvSpPr>
          <p:cNvPr id="7" name="TextBox 6"/>
          <p:cNvSpPr txBox="1"/>
          <p:nvPr/>
        </p:nvSpPr>
        <p:spPr>
          <a:xfrm>
            <a:off x="5684541" y="2780928"/>
            <a:ext cx="1896673" cy="584775"/>
          </a:xfrm>
          <a:prstGeom prst="rect">
            <a:avLst/>
          </a:prstGeom>
          <a:noFill/>
        </p:spPr>
        <p:txBody>
          <a:bodyPr wrap="none" rtlCol="0">
            <a:spAutoFit/>
          </a:bodyPr>
          <a:lstStyle/>
          <a:p>
            <a:r>
              <a:rPr lang="en-GB" sz="3200" dirty="0">
                <a:solidFill>
                  <a:schemeClr val="bg1"/>
                </a:solidFill>
                <a:latin typeface="Samaritans" panose="02000000000000000000" pitchFamily="2" charset="0"/>
              </a:rPr>
              <a:t>DISAGREE</a:t>
            </a:r>
          </a:p>
        </p:txBody>
      </p:sp>
      <p:sp>
        <p:nvSpPr>
          <p:cNvPr id="8" name="TextBox 7"/>
          <p:cNvSpPr txBox="1"/>
          <p:nvPr/>
        </p:nvSpPr>
        <p:spPr>
          <a:xfrm>
            <a:off x="3863136" y="4149080"/>
            <a:ext cx="1245341" cy="369332"/>
          </a:xfrm>
          <a:prstGeom prst="rect">
            <a:avLst/>
          </a:prstGeom>
          <a:noFill/>
        </p:spPr>
        <p:txBody>
          <a:bodyPr wrap="none" rtlCol="0">
            <a:spAutoFit/>
          </a:bodyPr>
          <a:lstStyle/>
          <a:p>
            <a:r>
              <a:rPr lang="en-GB" b="1" dirty="0">
                <a:solidFill>
                  <a:schemeClr val="tx1">
                    <a:lumMod val="50000"/>
                    <a:lumOff val="50000"/>
                  </a:schemeClr>
                </a:solidFill>
              </a:rPr>
              <a:t>Continuum</a:t>
            </a:r>
          </a:p>
        </p:txBody>
      </p:sp>
      <p:cxnSp>
        <p:nvCxnSpPr>
          <p:cNvPr id="10" name="Straight Connector 9"/>
          <p:cNvCxnSpPr/>
          <p:nvPr/>
        </p:nvCxnSpPr>
        <p:spPr>
          <a:xfrm>
            <a:off x="1652093" y="4005064"/>
            <a:ext cx="5976664" cy="0"/>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3587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332656"/>
            <a:ext cx="4379725" cy="461665"/>
          </a:xfrm>
          <a:prstGeom prst="rect">
            <a:avLst/>
          </a:prstGeom>
          <a:noFill/>
        </p:spPr>
        <p:txBody>
          <a:bodyPr wrap="none" rtlCol="0">
            <a:spAutoFit/>
          </a:bodyPr>
          <a:lstStyle/>
          <a:p>
            <a:r>
              <a:rPr lang="en-GB" sz="2400" dirty="0">
                <a:solidFill>
                  <a:schemeClr val="bg1"/>
                </a:solidFill>
                <a:latin typeface="Samaritans" panose="02000000000000000000" pitchFamily="2" charset="0"/>
              </a:rPr>
              <a:t>WHAT IS EMOTIONAL HEALTH?</a:t>
            </a:r>
          </a:p>
        </p:txBody>
      </p:sp>
      <p:sp>
        <p:nvSpPr>
          <p:cNvPr id="4" name="TextBox 3"/>
          <p:cNvSpPr txBox="1"/>
          <p:nvPr/>
        </p:nvSpPr>
        <p:spPr>
          <a:xfrm>
            <a:off x="827584" y="1905505"/>
            <a:ext cx="6873772" cy="3046988"/>
          </a:xfrm>
          <a:prstGeom prst="rect">
            <a:avLst/>
          </a:prstGeom>
          <a:noFill/>
        </p:spPr>
        <p:txBody>
          <a:bodyPr wrap="square" rtlCol="0">
            <a:spAutoFit/>
          </a:bodyPr>
          <a:lstStyle/>
          <a:p>
            <a:r>
              <a:rPr lang="en-GB" sz="2400" dirty="0">
                <a:solidFill>
                  <a:srgbClr val="412460"/>
                </a:solidFill>
              </a:rPr>
              <a:t>Emotional health is about how we think and feel. </a:t>
            </a:r>
            <a:br>
              <a:rPr lang="en-GB" sz="2400" dirty="0">
                <a:solidFill>
                  <a:srgbClr val="412460"/>
                </a:solidFill>
              </a:rPr>
            </a:br>
            <a:r>
              <a:rPr lang="en-GB" sz="2400" dirty="0">
                <a:solidFill>
                  <a:srgbClr val="412460"/>
                </a:solidFill>
              </a:rPr>
              <a:t>It is about our sense of wellbeing, our ability to cope with life events and our ability to acknowledge our own emotions, as well as those of others.</a:t>
            </a:r>
          </a:p>
          <a:p>
            <a:endParaRPr lang="en-GB" sz="2400" dirty="0">
              <a:solidFill>
                <a:srgbClr val="412460"/>
              </a:solidFill>
            </a:endParaRPr>
          </a:p>
          <a:p>
            <a:r>
              <a:rPr lang="en-GB" sz="2400" dirty="0">
                <a:solidFill>
                  <a:srgbClr val="412460"/>
                </a:solidFill>
              </a:rPr>
              <a:t>Emotional health means that we can find ways of keeping our life in balance. Its not about feeling happy or good all the time. </a:t>
            </a:r>
          </a:p>
        </p:txBody>
      </p:sp>
      <p:sp>
        <p:nvSpPr>
          <p:cNvPr id="3" name="Slide Number Placeholder 2"/>
          <p:cNvSpPr>
            <a:spLocks noGrp="1"/>
          </p:cNvSpPr>
          <p:nvPr>
            <p:ph type="sldNum" sz="quarter" idx="12"/>
          </p:nvPr>
        </p:nvSpPr>
        <p:spPr/>
        <p:txBody>
          <a:bodyPr/>
          <a:lstStyle/>
          <a:p>
            <a:fld id="{04EE40F1-5BD6-4A1B-BD81-7FCFE6A7E101}" type="slidenum">
              <a:rPr lang="en-GB" smtClean="0"/>
              <a:t>3</a:t>
            </a:fld>
            <a:endParaRPr lang="en-GB"/>
          </a:p>
        </p:txBody>
      </p:sp>
    </p:spTree>
    <p:extLst>
      <p:ext uri="{BB962C8B-B14F-4D97-AF65-F5344CB8AC3E}">
        <p14:creationId xmlns:p14="http://schemas.microsoft.com/office/powerpoint/2010/main" val="619373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21098"/>
            <a:ext cx="7056784" cy="1031638"/>
          </a:xfrm>
        </p:spPr>
        <p:txBody>
          <a:bodyPr>
            <a:normAutofit/>
          </a:bodyPr>
          <a:lstStyle/>
          <a:p>
            <a:r>
              <a:rPr lang="en-GB" sz="2400" dirty="0">
                <a:solidFill>
                  <a:schemeClr val="bg1"/>
                </a:solidFill>
                <a:latin typeface="Samaritans" panose="02000000000000000000" pitchFamily="2" charset="0"/>
              </a:rPr>
              <a:t>WHAT AFFECTS STUDENTS’ LEARNING?</a:t>
            </a:r>
          </a:p>
        </p:txBody>
      </p:sp>
      <p:pic>
        <p:nvPicPr>
          <p:cNvPr id="3074" name="Picture 2" descr="\\Samfil02\Samaritans\Fundraising &amp; Communications\Communications\Design Work\NEW DESIGN WORK\BRANDING\Illustrations\Samaritans Clip Art\people talking teal.pn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502404" y="1772816"/>
            <a:ext cx="4139192" cy="4139192"/>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04EE40F1-5BD6-4A1B-BD81-7FCFE6A7E101}" type="slidenum">
              <a:rPr lang="en-GB" smtClean="0"/>
              <a:t>4</a:t>
            </a:fld>
            <a:endParaRPr lang="en-GB"/>
          </a:p>
        </p:txBody>
      </p:sp>
    </p:spTree>
    <p:extLst>
      <p:ext uri="{BB962C8B-B14F-4D97-AF65-F5344CB8AC3E}">
        <p14:creationId xmlns:p14="http://schemas.microsoft.com/office/powerpoint/2010/main" val="3341136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544" y="-13648"/>
            <a:ext cx="6624736" cy="1143000"/>
          </a:xfrm>
        </p:spPr>
        <p:txBody>
          <a:bodyPr>
            <a:normAutofit/>
          </a:bodyPr>
          <a:lstStyle/>
          <a:p>
            <a:r>
              <a:rPr lang="en-GB" sz="2400" dirty="0">
                <a:solidFill>
                  <a:schemeClr val="bg1"/>
                </a:solidFill>
                <a:latin typeface="Samaritans" panose="02000000000000000000" pitchFamily="2" charset="0"/>
              </a:rPr>
              <a:t>WHAT ASSISTS STUDENTS’ LEARNING?</a:t>
            </a:r>
          </a:p>
        </p:txBody>
      </p:sp>
      <p:pic>
        <p:nvPicPr>
          <p:cNvPr id="4098" name="Picture 2" descr="\\Samfil02\Samaritans\Fundraising &amp; Communications\Communications\Design Work\NEW DESIGN WORK\BRANDING\Illustrations\Samaritans Clip Art\people talking green.pn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502404" y="1793585"/>
            <a:ext cx="4139192" cy="4139192"/>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04EE40F1-5BD6-4A1B-BD81-7FCFE6A7E101}" type="slidenum">
              <a:rPr lang="en-GB" smtClean="0"/>
              <a:t>5</a:t>
            </a:fld>
            <a:endParaRPr lang="en-GB"/>
          </a:p>
        </p:txBody>
      </p:sp>
    </p:spTree>
    <p:extLst>
      <p:ext uri="{BB962C8B-B14F-4D97-AF65-F5344CB8AC3E}">
        <p14:creationId xmlns:p14="http://schemas.microsoft.com/office/powerpoint/2010/main" val="2236837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0648" y="21098"/>
            <a:ext cx="8229600" cy="1143000"/>
          </a:xfrm>
        </p:spPr>
        <p:txBody>
          <a:bodyPr>
            <a:normAutofit/>
          </a:bodyPr>
          <a:lstStyle/>
          <a:p>
            <a:r>
              <a:rPr lang="en-GB" sz="2800" dirty="0">
                <a:solidFill>
                  <a:schemeClr val="bg1"/>
                </a:solidFill>
                <a:latin typeface="Samaritans" panose="02000000000000000000" pitchFamily="2" charset="0"/>
              </a:rPr>
              <a:t>WHAT DOES HEALTHY LOOK LIKE?</a:t>
            </a:r>
          </a:p>
        </p:txBody>
      </p:sp>
      <p:pic>
        <p:nvPicPr>
          <p:cNvPr id="5123" name="Picture 3" descr="\\Samfil02\Samaritans\Fundraising &amp; Communications\Communications\Design Work\NEW DESIGN WORK\BRANDING\Illustrations\Samaritans Clip Art\thought bubble gree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2920" y="135281"/>
            <a:ext cx="1523247" cy="1133479"/>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04EE40F1-5BD6-4A1B-BD81-7FCFE6A7E101}" type="slidenum">
              <a:rPr lang="en-GB" smtClean="0"/>
              <a:t>6</a:t>
            </a:fld>
            <a:endParaRPr lang="en-GB"/>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00184" y="1600200"/>
            <a:ext cx="1564109" cy="4120373"/>
          </a:xfrm>
          <a:prstGeom prst="rect">
            <a:avLst/>
          </a:prstGeom>
        </p:spPr>
      </p:pic>
    </p:spTree>
    <p:extLst>
      <p:ext uri="{BB962C8B-B14F-4D97-AF65-F5344CB8AC3E}">
        <p14:creationId xmlns:p14="http://schemas.microsoft.com/office/powerpoint/2010/main" val="1606556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28" y="260648"/>
            <a:ext cx="5698976" cy="634082"/>
          </a:xfrm>
        </p:spPr>
        <p:txBody>
          <a:bodyPr>
            <a:normAutofit/>
          </a:bodyPr>
          <a:lstStyle/>
          <a:p>
            <a:r>
              <a:rPr lang="en-GB" sz="3200" dirty="0">
                <a:solidFill>
                  <a:schemeClr val="bg1"/>
                </a:solidFill>
                <a:latin typeface="Samaritans" panose="02000000000000000000" pitchFamily="2" charset="0"/>
              </a:rPr>
              <a:t>CONCERNS OR FEARS?</a:t>
            </a:r>
          </a:p>
        </p:txBody>
      </p:sp>
      <p:sp>
        <p:nvSpPr>
          <p:cNvPr id="3" name="Content Placeholder 2"/>
          <p:cNvSpPr>
            <a:spLocks noGrp="1"/>
          </p:cNvSpPr>
          <p:nvPr>
            <p:ph idx="1"/>
          </p:nvPr>
        </p:nvSpPr>
        <p:spPr>
          <a:xfrm>
            <a:off x="683568" y="1772817"/>
            <a:ext cx="7128792" cy="2664296"/>
          </a:xfrm>
        </p:spPr>
        <p:txBody>
          <a:bodyPr>
            <a:normAutofit/>
          </a:bodyPr>
          <a:lstStyle/>
          <a:p>
            <a:pPr marL="0" indent="0">
              <a:buNone/>
            </a:pPr>
            <a:r>
              <a:rPr lang="en-GB" sz="2400" b="1" dirty="0">
                <a:solidFill>
                  <a:srgbClr val="007989"/>
                </a:solidFill>
              </a:rPr>
              <a:t>If you are a student about to learn about emotional health or any of the themes covered in DEAL:</a:t>
            </a:r>
          </a:p>
          <a:p>
            <a:pPr marL="0" indent="0">
              <a:spcBef>
                <a:spcPts val="1800"/>
              </a:spcBef>
              <a:buNone/>
            </a:pPr>
            <a:r>
              <a:rPr lang="en-GB" sz="2400" dirty="0">
                <a:solidFill>
                  <a:srgbClr val="007989"/>
                </a:solidFill>
              </a:rPr>
              <a:t>What concerns or fears might you have?</a:t>
            </a:r>
          </a:p>
          <a:p>
            <a:pPr marL="0" indent="0">
              <a:spcBef>
                <a:spcPts val="1800"/>
              </a:spcBef>
              <a:buNone/>
            </a:pPr>
            <a:r>
              <a:rPr lang="en-GB" sz="2400" dirty="0">
                <a:solidFill>
                  <a:srgbClr val="007989"/>
                </a:solidFill>
              </a:rPr>
              <a:t>As a facilitator of the lesson what concerns or fears might you have?</a:t>
            </a:r>
          </a:p>
        </p:txBody>
      </p:sp>
      <p:sp>
        <p:nvSpPr>
          <p:cNvPr id="4" name="Slide Number Placeholder 3"/>
          <p:cNvSpPr>
            <a:spLocks noGrp="1"/>
          </p:cNvSpPr>
          <p:nvPr>
            <p:ph type="sldNum" sz="quarter" idx="12"/>
          </p:nvPr>
        </p:nvSpPr>
        <p:spPr/>
        <p:txBody>
          <a:bodyPr/>
          <a:lstStyle/>
          <a:p>
            <a:fld id="{04EE40F1-5BD6-4A1B-BD81-7FCFE6A7E101}" type="slidenum">
              <a:rPr lang="en-GB" smtClean="0"/>
              <a:t>7</a:t>
            </a:fld>
            <a:endParaRPr lang="en-GB"/>
          </a:p>
        </p:txBody>
      </p:sp>
      <p:pic>
        <p:nvPicPr>
          <p:cNvPr id="6" name="Picture 3" descr="\\Samfil02\Samaritans\Fundraising &amp; Communications\Communications\Design Work\NEW DESIGN WORK\BRANDING\Illustrations\Samaritans Clip Art\thought bubble gree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2920" y="135281"/>
            <a:ext cx="1523247" cy="1133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0205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96959">
            <a:off x="312120" y="1916832"/>
            <a:ext cx="6708152" cy="2664297"/>
          </a:xfrm>
          <a:prstGeom prst="rect">
            <a:avLst/>
          </a:prstGeom>
        </p:spPr>
      </p:pic>
      <p:sp>
        <p:nvSpPr>
          <p:cNvPr id="2" name="Title 1"/>
          <p:cNvSpPr>
            <a:spLocks noGrp="1"/>
          </p:cNvSpPr>
          <p:nvPr>
            <p:ph type="title"/>
          </p:nvPr>
        </p:nvSpPr>
        <p:spPr>
          <a:xfrm>
            <a:off x="-324544" y="188640"/>
            <a:ext cx="5987008" cy="778098"/>
          </a:xfrm>
        </p:spPr>
        <p:txBody>
          <a:bodyPr>
            <a:normAutofit/>
          </a:bodyPr>
          <a:lstStyle/>
          <a:p>
            <a:r>
              <a:rPr lang="en-GB" sz="2800" dirty="0">
                <a:solidFill>
                  <a:schemeClr val="bg1"/>
                </a:solidFill>
                <a:latin typeface="Samaritans" panose="02000000000000000000" pitchFamily="2" charset="0"/>
              </a:rPr>
              <a:t>SETTING GROUND RULES</a:t>
            </a:r>
          </a:p>
        </p:txBody>
      </p:sp>
      <p:sp>
        <p:nvSpPr>
          <p:cNvPr id="3" name="Content Placeholder 2"/>
          <p:cNvSpPr>
            <a:spLocks noGrp="1"/>
          </p:cNvSpPr>
          <p:nvPr>
            <p:ph idx="1"/>
          </p:nvPr>
        </p:nvSpPr>
        <p:spPr>
          <a:xfrm>
            <a:off x="1331640" y="2852936"/>
            <a:ext cx="5375920" cy="1036712"/>
          </a:xfrm>
        </p:spPr>
        <p:txBody>
          <a:bodyPr>
            <a:normAutofit/>
          </a:bodyPr>
          <a:lstStyle/>
          <a:p>
            <a:pPr marL="0" indent="0">
              <a:buNone/>
            </a:pPr>
            <a:r>
              <a:rPr lang="en-GB" sz="2400" b="1" dirty="0">
                <a:solidFill>
                  <a:srgbClr val="007989"/>
                </a:solidFill>
              </a:rPr>
              <a:t>What ‘rules’ do you need to have in place to feel safe and able to learn?</a:t>
            </a:r>
          </a:p>
        </p:txBody>
      </p:sp>
      <p:sp>
        <p:nvSpPr>
          <p:cNvPr id="4" name="Slide Number Placeholder 3"/>
          <p:cNvSpPr>
            <a:spLocks noGrp="1"/>
          </p:cNvSpPr>
          <p:nvPr>
            <p:ph type="sldNum" sz="quarter" idx="12"/>
          </p:nvPr>
        </p:nvSpPr>
        <p:spPr/>
        <p:txBody>
          <a:bodyPr/>
          <a:lstStyle/>
          <a:p>
            <a:fld id="{04EE40F1-5BD6-4A1B-BD81-7FCFE6A7E101}" type="slidenum">
              <a:rPr lang="en-GB" smtClean="0"/>
              <a:t>8</a:t>
            </a:fld>
            <a:endParaRPr lang="en-GB"/>
          </a:p>
        </p:txBody>
      </p:sp>
      <p:pic>
        <p:nvPicPr>
          <p:cNvPr id="6" name="Picture 3" descr="\\Samfil02\Samaritans\Fundraising &amp; Communications\Communications\Design Work\NEW DESIGN WORK\BRANDING\Illustrations\Samaritans Clip Art\thought bubble green.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2920" y="135281"/>
            <a:ext cx="1523247" cy="1133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4945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83568" y="332656"/>
            <a:ext cx="2039341" cy="461665"/>
          </a:xfrm>
          <a:prstGeom prst="rect">
            <a:avLst/>
          </a:prstGeom>
          <a:noFill/>
        </p:spPr>
        <p:txBody>
          <a:bodyPr wrap="none" rtlCol="0">
            <a:spAutoFit/>
          </a:bodyPr>
          <a:lstStyle/>
          <a:p>
            <a:r>
              <a:rPr lang="en-GB" sz="2400" dirty="0">
                <a:solidFill>
                  <a:schemeClr val="bg1"/>
                </a:solidFill>
                <a:latin typeface="Samaritans" panose="02000000000000000000" pitchFamily="2" charset="0"/>
              </a:rPr>
              <a:t>DEAL ONLINE </a:t>
            </a:r>
          </a:p>
        </p:txBody>
      </p:sp>
      <p:sp>
        <p:nvSpPr>
          <p:cNvPr id="7" name="TextBox 6"/>
          <p:cNvSpPr txBox="1"/>
          <p:nvPr/>
        </p:nvSpPr>
        <p:spPr>
          <a:xfrm>
            <a:off x="730344" y="908720"/>
            <a:ext cx="877548" cy="338554"/>
          </a:xfrm>
          <a:prstGeom prst="rect">
            <a:avLst/>
          </a:prstGeom>
          <a:noFill/>
        </p:spPr>
        <p:txBody>
          <a:bodyPr wrap="none" rtlCol="0">
            <a:spAutoFit/>
          </a:bodyPr>
          <a:lstStyle/>
          <a:p>
            <a:r>
              <a:rPr lang="en-GB" sz="1600" b="1" dirty="0">
                <a:solidFill>
                  <a:srgbClr val="7AC143"/>
                </a:solidFill>
              </a:rPr>
              <a:t>Website</a:t>
            </a:r>
          </a:p>
        </p:txBody>
      </p:sp>
      <p:sp>
        <p:nvSpPr>
          <p:cNvPr id="2" name="Slide Number Placeholder 1"/>
          <p:cNvSpPr>
            <a:spLocks noGrp="1"/>
          </p:cNvSpPr>
          <p:nvPr>
            <p:ph type="sldNum" sz="quarter" idx="12"/>
          </p:nvPr>
        </p:nvSpPr>
        <p:spPr/>
        <p:txBody>
          <a:bodyPr/>
          <a:lstStyle/>
          <a:p>
            <a:fld id="{04EE40F1-5BD6-4A1B-BD81-7FCFE6A7E101}" type="slidenum">
              <a:rPr lang="en-GB" smtClean="0"/>
              <a:t>9</a:t>
            </a:fld>
            <a:endParaRPr lang="en-GB"/>
          </a:p>
        </p:txBody>
      </p:sp>
      <p:sp>
        <p:nvSpPr>
          <p:cNvPr id="8" name="Rectangle 7"/>
          <p:cNvSpPr/>
          <p:nvPr/>
        </p:nvSpPr>
        <p:spPr>
          <a:xfrm>
            <a:off x="1619672" y="2660748"/>
            <a:ext cx="7344816" cy="646331"/>
          </a:xfrm>
          <a:prstGeom prst="rect">
            <a:avLst/>
          </a:prstGeom>
        </p:spPr>
        <p:txBody>
          <a:bodyPr wrap="square">
            <a:spAutoFit/>
          </a:bodyPr>
          <a:lstStyle/>
          <a:p>
            <a:r>
              <a:rPr lang="en-GB" sz="3600" dirty="0">
                <a:solidFill>
                  <a:srgbClr val="007989"/>
                </a:solidFill>
              </a:rPr>
              <a:t>www.samaritans.org/deal</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584" y="2640700"/>
            <a:ext cx="666379" cy="666379"/>
          </a:xfrm>
          <a:prstGeom prst="rect">
            <a:avLst/>
          </a:prstGeom>
        </p:spPr>
      </p:pic>
    </p:spTree>
    <p:extLst>
      <p:ext uri="{BB962C8B-B14F-4D97-AF65-F5344CB8AC3E}">
        <p14:creationId xmlns:p14="http://schemas.microsoft.com/office/powerpoint/2010/main" val="619373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580</TotalTime>
  <Words>696</Words>
  <Application>Microsoft Macintosh PowerPoint</Application>
  <PresentationFormat>On-screen Show (4:3)</PresentationFormat>
  <Paragraphs>64</Paragraphs>
  <Slides>9</Slides>
  <Notes>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Samaritans</vt:lpstr>
      <vt:lpstr>Office Theme</vt:lpstr>
      <vt:lpstr>1_Custom Design</vt:lpstr>
      <vt:lpstr>PowerPoint Presentation</vt:lpstr>
      <vt:lpstr>WHERE DO WE STAND?</vt:lpstr>
      <vt:lpstr>PowerPoint Presentation</vt:lpstr>
      <vt:lpstr>WHAT AFFECTS STUDENTS’ LEARNING?</vt:lpstr>
      <vt:lpstr>WHAT ASSISTS STUDENTS’ LEARNING?</vt:lpstr>
      <vt:lpstr>WHAT DOES HEALTHY LOOK LIKE?</vt:lpstr>
      <vt:lpstr>CONCERNS OR FEARS?</vt:lpstr>
      <vt:lpstr>SETTING GROUND RULES</vt:lpstr>
      <vt:lpstr>PowerPoint Presentation</vt:lpstr>
    </vt:vector>
  </TitlesOfParts>
  <Company>Samaritans</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Gray</dc:creator>
  <cp:lastModifiedBy>Catherine Gray</cp:lastModifiedBy>
  <cp:revision>75</cp:revision>
  <cp:lastPrinted>2014-09-03T09:39:01Z</cp:lastPrinted>
  <dcterms:created xsi:type="dcterms:W3CDTF">2014-07-28T14:06:41Z</dcterms:created>
  <dcterms:modified xsi:type="dcterms:W3CDTF">2017-07-27T13:42:25Z</dcterms:modified>
</cp:coreProperties>
</file>